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84" d="100"/>
          <a:sy n="84" d="100"/>
        </p:scale>
        <p:origin x="1426" y="77"/>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E85BCE9C-C6B2-404A-94E0-10DCA49B0F49}" type="datetimeFigureOut">
              <a:rPr lang="en-US" smtClean="0"/>
              <a:pPr/>
              <a:t>10/11/2021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0DB11A7-844F-435B-80E0-7102D024DDEC}" type="slidenum">
              <a:rPr lang="en-US" smtClean="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85BCE9C-C6B2-404A-94E0-10DCA49B0F49}" type="datetimeFigureOut">
              <a:rPr lang="en-US" smtClean="0"/>
              <a:pPr/>
              <a:t>10/11/2021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0DB11A7-844F-435B-80E0-7102D024DDEC}"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85BCE9C-C6B2-404A-94E0-10DCA49B0F49}" type="datetimeFigureOut">
              <a:rPr lang="en-US" smtClean="0"/>
              <a:pPr/>
              <a:t>10/11/2021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0DB11A7-844F-435B-80E0-7102D024DDEC}"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85BCE9C-C6B2-404A-94E0-10DCA49B0F49}" type="datetimeFigureOut">
              <a:rPr lang="en-US" smtClean="0"/>
              <a:pPr/>
              <a:t>10/11/2021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0DB11A7-844F-435B-80E0-7102D024DDEC}"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85BCE9C-C6B2-404A-94E0-10DCA49B0F49}" type="datetimeFigureOut">
              <a:rPr lang="en-US" smtClean="0"/>
              <a:pPr/>
              <a:t>10/11/2021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0DB11A7-844F-435B-80E0-7102D024DDEC}" type="slidenum">
              <a:rPr lang="en-US" smtClean="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E85BCE9C-C6B2-404A-94E0-10DCA49B0F49}" type="datetimeFigureOut">
              <a:rPr lang="en-US" smtClean="0"/>
              <a:pPr/>
              <a:t>10/11/2021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00DB11A7-844F-435B-80E0-7102D024DDEC}"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E85BCE9C-C6B2-404A-94E0-10DCA49B0F49}" type="datetimeFigureOut">
              <a:rPr lang="en-US" smtClean="0"/>
              <a:pPr/>
              <a:t>10/11/2021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00DB11A7-844F-435B-80E0-7102D024DDEC}"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E85BCE9C-C6B2-404A-94E0-10DCA49B0F49}" type="datetimeFigureOut">
              <a:rPr lang="en-US" smtClean="0"/>
              <a:pPr/>
              <a:t>10/11/2021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00DB11A7-844F-435B-80E0-7102D024DDEC}"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85BCE9C-C6B2-404A-94E0-10DCA49B0F49}" type="datetimeFigureOut">
              <a:rPr lang="en-US" smtClean="0"/>
              <a:pPr/>
              <a:t>10/11/2021</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00DB11A7-844F-435B-80E0-7102D024DDEC}"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85BCE9C-C6B2-404A-94E0-10DCA49B0F49}" type="datetimeFigureOut">
              <a:rPr lang="en-US" smtClean="0"/>
              <a:pPr/>
              <a:t>10/11/2021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00DB11A7-844F-435B-80E0-7102D024DDEC}"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85BCE9C-C6B2-404A-94E0-10DCA49B0F49}" type="datetimeFigureOut">
              <a:rPr lang="en-US" smtClean="0"/>
              <a:pPr/>
              <a:t>10/11/2021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00DB11A7-844F-435B-80E0-7102D024DDEC}"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85BCE9C-C6B2-404A-94E0-10DCA49B0F49}" type="datetimeFigureOut">
              <a:rPr lang="en-US" smtClean="0"/>
              <a:pPr/>
              <a:t>10/11/2021</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0DB11A7-844F-435B-80E0-7102D024DDEC}"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hyperlink" Target="https://forms.gle/LUgK5LLJCocgspRg9" TargetMode="External"/><Relationship Id="rId2" Type="http://schemas.openxmlformats.org/officeDocument/2006/relationships/hyperlink" Target="mailto:dbrink@dupage88.net" TargetMode="External"/><Relationship Id="rId1" Type="http://schemas.openxmlformats.org/officeDocument/2006/relationships/slideLayout" Target="../slideLayouts/slideLayout2.xml"/><Relationship Id="rId4" Type="http://schemas.openxmlformats.org/officeDocument/2006/relationships/image" Target="../media/image9.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4953000"/>
            <a:ext cx="7772400" cy="1470025"/>
          </a:xfrm>
        </p:spPr>
        <p:txBody>
          <a:bodyPr/>
          <a:lstStyle/>
          <a:p>
            <a:r>
              <a:rPr lang="en-US" b="1" dirty="0" smtClean="0"/>
              <a:t>Mentor Program</a:t>
            </a:r>
            <a:endParaRPr lang="en-US" b="1" dirty="0"/>
          </a:p>
        </p:txBody>
      </p:sp>
      <p:sp>
        <p:nvSpPr>
          <p:cNvPr id="3" name="Subtitle 2"/>
          <p:cNvSpPr>
            <a:spLocks noGrp="1"/>
          </p:cNvSpPr>
          <p:nvPr>
            <p:ph type="subTitle" idx="1"/>
          </p:nvPr>
        </p:nvSpPr>
        <p:spPr>
          <a:xfrm>
            <a:off x="1371600" y="6019800"/>
            <a:ext cx="6400800" cy="1752600"/>
          </a:xfrm>
        </p:spPr>
        <p:txBody>
          <a:bodyPr/>
          <a:lstStyle/>
          <a:p>
            <a:r>
              <a:rPr lang="en-US" dirty="0" smtClean="0"/>
              <a:t>2021-22</a:t>
            </a:r>
            <a:endParaRPr lang="en-US" dirty="0"/>
          </a:p>
        </p:txBody>
      </p:sp>
      <p:pic>
        <p:nvPicPr>
          <p:cNvPr id="5" name="Picture 4" descr="93284782.jpg"/>
          <p:cNvPicPr>
            <a:picLocks noChangeAspect="1"/>
          </p:cNvPicPr>
          <p:nvPr/>
        </p:nvPicPr>
        <p:blipFill>
          <a:blip r:embed="rId2" cstate="print"/>
          <a:stretch>
            <a:fillRect/>
          </a:stretch>
        </p:blipFill>
        <p:spPr>
          <a:xfrm>
            <a:off x="914400" y="0"/>
            <a:ext cx="7543800" cy="5029200"/>
          </a:xfrm>
          <a:prstGeom prst="rect">
            <a:avLst/>
          </a:prstGeom>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What is the Mentor Program?</a:t>
            </a:r>
            <a:endParaRPr lang="en-US" b="1" dirty="0"/>
          </a:p>
        </p:txBody>
      </p:sp>
      <p:sp>
        <p:nvSpPr>
          <p:cNvPr id="3" name="Content Placeholder 2"/>
          <p:cNvSpPr>
            <a:spLocks noGrp="1"/>
          </p:cNvSpPr>
          <p:nvPr>
            <p:ph idx="1"/>
          </p:nvPr>
        </p:nvSpPr>
        <p:spPr>
          <a:xfrm>
            <a:off x="457200" y="1600200"/>
            <a:ext cx="8229600" cy="3124199"/>
          </a:xfrm>
        </p:spPr>
        <p:txBody>
          <a:bodyPr>
            <a:normAutofit fontScale="77500" lnSpcReduction="20000"/>
          </a:bodyPr>
          <a:lstStyle/>
          <a:p>
            <a:r>
              <a:rPr lang="en-US" dirty="0" smtClean="0"/>
              <a:t>The Mentor Program is an initiative of the Addison Business-Education Partnership Council (now known as Addison Resources Connect) to support the students of Indian Trail Junior High School and Addison Trail High School.</a:t>
            </a:r>
            <a:br>
              <a:rPr lang="en-US" dirty="0" smtClean="0"/>
            </a:br>
            <a:endParaRPr lang="en-US" dirty="0" smtClean="0"/>
          </a:p>
          <a:p>
            <a:r>
              <a:rPr lang="en-US" dirty="0" smtClean="0"/>
              <a:t>The program was implemented in the 2004-05 school year, which means </a:t>
            </a:r>
            <a:r>
              <a:rPr lang="en-US" dirty="0" smtClean="0"/>
              <a:t>2021-22 </a:t>
            </a:r>
            <a:r>
              <a:rPr lang="en-US" dirty="0" smtClean="0"/>
              <a:t>will be the </a:t>
            </a:r>
            <a:r>
              <a:rPr lang="en-US" dirty="0" smtClean="0"/>
              <a:t>18</a:t>
            </a:r>
            <a:r>
              <a:rPr lang="en-US" baseline="30000" dirty="0" smtClean="0"/>
              <a:t>th</a:t>
            </a:r>
            <a:r>
              <a:rPr lang="en-US" dirty="0" smtClean="0"/>
              <a:t> </a:t>
            </a:r>
            <a:r>
              <a:rPr lang="en-US" dirty="0" smtClean="0"/>
              <a:t>year for the program!</a:t>
            </a:r>
            <a:endParaRPr lang="en-US" dirty="0"/>
          </a:p>
        </p:txBody>
      </p:sp>
      <p:pic>
        <p:nvPicPr>
          <p:cNvPr id="4" name="Picture 3" descr="District 4.jpg"/>
          <p:cNvPicPr>
            <a:picLocks noChangeAspect="1"/>
          </p:cNvPicPr>
          <p:nvPr/>
        </p:nvPicPr>
        <p:blipFill>
          <a:blip r:embed="rId2" cstate="print"/>
          <a:stretch>
            <a:fillRect/>
          </a:stretch>
        </p:blipFill>
        <p:spPr>
          <a:xfrm>
            <a:off x="5410200" y="4724400"/>
            <a:ext cx="1905000" cy="1905000"/>
          </a:xfrm>
          <a:prstGeom prst="rect">
            <a:avLst/>
          </a:prstGeom>
        </p:spPr>
      </p:pic>
      <p:pic>
        <p:nvPicPr>
          <p:cNvPr id="5" name="Picture 4" descr="District 88 Horz 4C CMYK.jpg"/>
          <p:cNvPicPr>
            <a:picLocks noChangeAspect="1"/>
          </p:cNvPicPr>
          <p:nvPr/>
        </p:nvPicPr>
        <p:blipFill>
          <a:blip r:embed="rId3" cstate="print"/>
          <a:stretch>
            <a:fillRect/>
          </a:stretch>
        </p:blipFill>
        <p:spPr>
          <a:xfrm>
            <a:off x="1143000" y="5029200"/>
            <a:ext cx="3657600" cy="1143000"/>
          </a:xfrm>
          <a:prstGeom prst="rect">
            <a:avLst/>
          </a:prstGeom>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352800"/>
            <a:ext cx="8229600" cy="1143000"/>
          </a:xfrm>
        </p:spPr>
        <p:txBody>
          <a:bodyPr>
            <a:normAutofit fontScale="90000"/>
          </a:bodyPr>
          <a:lstStyle/>
          <a:p>
            <a:r>
              <a:rPr lang="en-US" b="1" dirty="0" smtClean="0"/>
              <a:t>What are the goals </a:t>
            </a:r>
            <a:br>
              <a:rPr lang="en-US" b="1" dirty="0" smtClean="0"/>
            </a:br>
            <a:r>
              <a:rPr lang="en-US" b="1" dirty="0" smtClean="0"/>
              <a:t>of the Mentor Program?</a:t>
            </a:r>
            <a:endParaRPr lang="en-US" b="1" dirty="0"/>
          </a:p>
        </p:txBody>
      </p:sp>
      <p:sp>
        <p:nvSpPr>
          <p:cNvPr id="3" name="Content Placeholder 2"/>
          <p:cNvSpPr>
            <a:spLocks noGrp="1"/>
          </p:cNvSpPr>
          <p:nvPr>
            <p:ph idx="1"/>
          </p:nvPr>
        </p:nvSpPr>
        <p:spPr>
          <a:xfrm>
            <a:off x="152400" y="4724400"/>
            <a:ext cx="8763000" cy="2955925"/>
          </a:xfrm>
        </p:spPr>
        <p:txBody>
          <a:bodyPr>
            <a:normAutofit/>
          </a:bodyPr>
          <a:lstStyle/>
          <a:p>
            <a:pPr fontAlgn="base"/>
            <a:r>
              <a:rPr lang="en-US" sz="2200" dirty="0" smtClean="0"/>
              <a:t>The Mentor </a:t>
            </a:r>
            <a:r>
              <a:rPr lang="en-US" sz="2200" dirty="0"/>
              <a:t>Program successfully matches community members and business professionals with </a:t>
            </a:r>
            <a:r>
              <a:rPr lang="en-US" sz="2200" dirty="0" smtClean="0"/>
              <a:t>students at Indian </a:t>
            </a:r>
            <a:r>
              <a:rPr lang="en-US" sz="2200" dirty="0"/>
              <a:t>Trail Junior High </a:t>
            </a:r>
            <a:r>
              <a:rPr lang="en-US" sz="2200" dirty="0" smtClean="0"/>
              <a:t>School and Addison Trail High School.</a:t>
            </a:r>
            <a:endParaRPr lang="en-US" sz="2200" dirty="0"/>
          </a:p>
          <a:p>
            <a:pPr fontAlgn="base"/>
            <a:r>
              <a:rPr lang="en-US" sz="2200" dirty="0"/>
              <a:t>The purpose of the program is to identify </a:t>
            </a:r>
            <a:r>
              <a:rPr lang="en-US" sz="2200" dirty="0" smtClean="0"/>
              <a:t>students who are “on </a:t>
            </a:r>
            <a:r>
              <a:rPr lang="en-US" sz="2200" dirty="0"/>
              <a:t>the brink of success,” who will benefit </a:t>
            </a:r>
            <a:r>
              <a:rPr lang="en-US" sz="2200" dirty="0" smtClean="0"/>
              <a:t>from interacting with a </a:t>
            </a:r>
            <a:r>
              <a:rPr lang="en-US" sz="2200" dirty="0"/>
              <a:t>positive role model. </a:t>
            </a:r>
          </a:p>
        </p:txBody>
      </p:sp>
      <p:pic>
        <p:nvPicPr>
          <p:cNvPr id="4" name="Picture 3" descr="Homework assistance.JPG"/>
          <p:cNvPicPr>
            <a:picLocks noChangeAspect="1"/>
          </p:cNvPicPr>
          <p:nvPr/>
        </p:nvPicPr>
        <p:blipFill>
          <a:blip r:embed="rId2" cstate="print"/>
          <a:stretch>
            <a:fillRect/>
          </a:stretch>
        </p:blipFill>
        <p:spPr>
          <a:xfrm>
            <a:off x="2209800" y="0"/>
            <a:ext cx="4648200" cy="3098800"/>
          </a:xfrm>
          <a:prstGeom prst="rect">
            <a:avLst/>
          </a:prstGeom>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429000"/>
            <a:ext cx="8229600" cy="1143000"/>
          </a:xfrm>
        </p:spPr>
        <p:txBody>
          <a:bodyPr>
            <a:normAutofit fontScale="90000"/>
          </a:bodyPr>
          <a:lstStyle/>
          <a:p>
            <a:r>
              <a:rPr lang="en-US" b="1" dirty="0" smtClean="0"/>
              <a:t>What is involved </a:t>
            </a:r>
            <a:br>
              <a:rPr lang="en-US" b="1" dirty="0" smtClean="0"/>
            </a:br>
            <a:r>
              <a:rPr lang="en-US" b="1" dirty="0" smtClean="0"/>
              <a:t>with being a mentor?</a:t>
            </a:r>
            <a:endParaRPr lang="en-US" b="1" dirty="0"/>
          </a:p>
        </p:txBody>
      </p:sp>
      <p:sp>
        <p:nvSpPr>
          <p:cNvPr id="3" name="Content Placeholder 2"/>
          <p:cNvSpPr>
            <a:spLocks noGrp="1"/>
          </p:cNvSpPr>
          <p:nvPr>
            <p:ph idx="1"/>
          </p:nvPr>
        </p:nvSpPr>
        <p:spPr>
          <a:xfrm>
            <a:off x="457200" y="4800600"/>
            <a:ext cx="8229600" cy="2133600"/>
          </a:xfrm>
        </p:spPr>
        <p:txBody>
          <a:bodyPr>
            <a:normAutofit/>
          </a:bodyPr>
          <a:lstStyle/>
          <a:p>
            <a:r>
              <a:rPr lang="en-US" sz="2000" dirty="0" smtClean="0"/>
              <a:t>Mentors meet with their mentee once a week for 30 minutes from October to May.</a:t>
            </a:r>
          </a:p>
          <a:p>
            <a:r>
              <a:rPr lang="en-US" sz="2000" dirty="0" smtClean="0"/>
              <a:t>The goal is to follow a student from junior high school through high school.</a:t>
            </a:r>
          </a:p>
          <a:p>
            <a:r>
              <a:rPr lang="en-US" sz="2000" dirty="0" smtClean="0"/>
              <a:t>Mentors complete a brief training and a background check before they begin meeting with their mentee.</a:t>
            </a:r>
            <a:endParaRPr lang="en-US" sz="2000" dirty="0"/>
          </a:p>
        </p:txBody>
      </p:sp>
      <p:pic>
        <p:nvPicPr>
          <p:cNvPr id="5" name="Picture 4" descr="DSC_8160.JPG"/>
          <p:cNvPicPr>
            <a:picLocks noChangeAspect="1"/>
          </p:cNvPicPr>
          <p:nvPr/>
        </p:nvPicPr>
        <p:blipFill>
          <a:blip r:embed="rId2" cstate="print"/>
          <a:stretch>
            <a:fillRect/>
          </a:stretch>
        </p:blipFill>
        <p:spPr>
          <a:xfrm>
            <a:off x="1981200" y="0"/>
            <a:ext cx="4953000" cy="3292899"/>
          </a:xfrm>
          <a:prstGeom prst="rect">
            <a:avLst/>
          </a:prstGeom>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What does it mean to be a mentor?</a:t>
            </a:r>
            <a:endParaRPr lang="en-US" b="1" dirty="0"/>
          </a:p>
        </p:txBody>
      </p:sp>
      <p:sp>
        <p:nvSpPr>
          <p:cNvPr id="3" name="Content Placeholder 2"/>
          <p:cNvSpPr>
            <a:spLocks noGrp="1"/>
          </p:cNvSpPr>
          <p:nvPr>
            <p:ph idx="1"/>
          </p:nvPr>
        </p:nvSpPr>
        <p:spPr/>
        <p:txBody>
          <a:bodyPr>
            <a:normAutofit lnSpcReduction="10000"/>
          </a:bodyPr>
          <a:lstStyle/>
          <a:p>
            <a:r>
              <a:rPr lang="en-US" dirty="0" smtClean="0"/>
              <a:t>A mentor is a:</a:t>
            </a:r>
          </a:p>
          <a:p>
            <a:pPr>
              <a:buNone/>
            </a:pPr>
            <a:endParaRPr lang="en-US" dirty="0" smtClean="0"/>
          </a:p>
          <a:p>
            <a:pPr lvl="1"/>
            <a:r>
              <a:rPr lang="en-US" dirty="0"/>
              <a:t>N</a:t>
            </a:r>
            <a:r>
              <a:rPr lang="en-US" dirty="0" smtClean="0"/>
              <a:t>urturer </a:t>
            </a:r>
            <a:endParaRPr lang="en-US" dirty="0"/>
          </a:p>
          <a:p>
            <a:pPr lvl="1"/>
            <a:r>
              <a:rPr lang="en-US" dirty="0"/>
              <a:t>Coach			</a:t>
            </a:r>
          </a:p>
          <a:p>
            <a:pPr lvl="1"/>
            <a:r>
              <a:rPr lang="en-US" dirty="0"/>
              <a:t>Cheerleader </a:t>
            </a:r>
          </a:p>
          <a:p>
            <a:pPr lvl="1"/>
            <a:r>
              <a:rPr lang="en-US" dirty="0" smtClean="0"/>
              <a:t>Confidant </a:t>
            </a:r>
            <a:endParaRPr lang="en-US" dirty="0"/>
          </a:p>
          <a:p>
            <a:pPr lvl="1"/>
            <a:r>
              <a:rPr lang="en-US" dirty="0"/>
              <a:t>Friend </a:t>
            </a:r>
          </a:p>
          <a:p>
            <a:pPr lvl="1"/>
            <a:r>
              <a:rPr lang="en-US" dirty="0"/>
              <a:t>Supporter </a:t>
            </a:r>
            <a:endParaRPr lang="en-US" dirty="0" smtClean="0"/>
          </a:p>
          <a:p>
            <a:pPr lvl="1"/>
            <a:r>
              <a:rPr lang="en-US" dirty="0" smtClean="0"/>
              <a:t>Role Model</a:t>
            </a:r>
            <a:endParaRPr lang="en-US" dirty="0"/>
          </a:p>
          <a:p>
            <a:pPr lvl="1"/>
            <a:endParaRPr lang="en-US" dirty="0"/>
          </a:p>
        </p:txBody>
      </p:sp>
      <p:pic>
        <p:nvPicPr>
          <p:cNvPr id="4" name="Picture 3" descr="Mentor.jpg"/>
          <p:cNvPicPr>
            <a:picLocks noChangeAspect="1"/>
          </p:cNvPicPr>
          <p:nvPr/>
        </p:nvPicPr>
        <p:blipFill>
          <a:blip r:embed="rId2" cstate="print"/>
          <a:stretch>
            <a:fillRect/>
          </a:stretch>
        </p:blipFill>
        <p:spPr>
          <a:xfrm>
            <a:off x="4276725" y="1295400"/>
            <a:ext cx="4867275" cy="5562600"/>
          </a:xfrm>
          <a:prstGeom prst="rect">
            <a:avLst/>
          </a:prstGeom>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How are students chosen for the Mentor Program?</a:t>
            </a:r>
            <a:endParaRPr lang="en-US" b="1" dirty="0"/>
          </a:p>
        </p:txBody>
      </p:sp>
      <p:sp>
        <p:nvSpPr>
          <p:cNvPr id="3" name="Content Placeholder 2"/>
          <p:cNvSpPr>
            <a:spLocks noGrp="1"/>
          </p:cNvSpPr>
          <p:nvPr>
            <p:ph idx="1"/>
          </p:nvPr>
        </p:nvSpPr>
        <p:spPr>
          <a:xfrm>
            <a:off x="457200" y="1600200"/>
            <a:ext cx="4648200" cy="4525963"/>
          </a:xfrm>
        </p:spPr>
        <p:txBody>
          <a:bodyPr>
            <a:normAutofit fontScale="77500" lnSpcReduction="20000"/>
          </a:bodyPr>
          <a:lstStyle/>
          <a:p>
            <a:r>
              <a:rPr lang="en-US" dirty="0" smtClean="0"/>
              <a:t>Students selected to participate in the Mentor Program are “on the brink of success.” They are students who might be struggling in school or in other areas of their personal life. They need:</a:t>
            </a:r>
          </a:p>
          <a:p>
            <a:pPr>
              <a:buNone/>
            </a:pPr>
            <a:endParaRPr lang="en-US" dirty="0" smtClean="0"/>
          </a:p>
          <a:p>
            <a:pPr lvl="1"/>
            <a:r>
              <a:rPr lang="en-US" dirty="0" smtClean="0"/>
              <a:t>Motivation</a:t>
            </a:r>
          </a:p>
          <a:p>
            <a:pPr lvl="1"/>
            <a:r>
              <a:rPr lang="en-US" dirty="0" smtClean="0"/>
              <a:t>Support</a:t>
            </a:r>
          </a:p>
          <a:p>
            <a:pPr lvl="1"/>
            <a:r>
              <a:rPr lang="en-US" dirty="0" smtClean="0"/>
              <a:t>A positive adult relationship</a:t>
            </a:r>
          </a:p>
          <a:p>
            <a:pPr lvl="1"/>
            <a:r>
              <a:rPr lang="en-US" dirty="0" smtClean="0"/>
              <a:t>A person they can trust and speak with about their challenges</a:t>
            </a:r>
          </a:p>
        </p:txBody>
      </p:sp>
      <p:pic>
        <p:nvPicPr>
          <p:cNvPr id="4" name="Picture 3" descr="_DSC9990.JPG"/>
          <p:cNvPicPr>
            <a:picLocks noChangeAspect="1"/>
          </p:cNvPicPr>
          <p:nvPr/>
        </p:nvPicPr>
        <p:blipFill>
          <a:blip r:embed="rId2" cstate="print"/>
          <a:stretch>
            <a:fillRect/>
          </a:stretch>
        </p:blipFill>
        <p:spPr>
          <a:xfrm>
            <a:off x="5229713" y="1999727"/>
            <a:ext cx="3914288" cy="2267473"/>
          </a:xfrm>
          <a:prstGeom prst="rect">
            <a:avLst/>
          </a:prstGeom>
        </p:spPr>
      </p:pic>
      <p:pic>
        <p:nvPicPr>
          <p:cNvPr id="5" name="Picture 4" descr="DSC_7962.JPG"/>
          <p:cNvPicPr>
            <a:picLocks noChangeAspect="1"/>
          </p:cNvPicPr>
          <p:nvPr/>
        </p:nvPicPr>
        <p:blipFill>
          <a:blip r:embed="rId3" cstate="print"/>
          <a:stretch>
            <a:fillRect/>
          </a:stretch>
        </p:blipFill>
        <p:spPr>
          <a:xfrm>
            <a:off x="5246475" y="4267200"/>
            <a:ext cx="3897525" cy="2590800"/>
          </a:xfrm>
          <a:prstGeom prst="rect">
            <a:avLst/>
          </a:prstGeom>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How do I become a mentor?</a:t>
            </a:r>
            <a:endParaRPr lang="en-US" b="1" dirty="0"/>
          </a:p>
        </p:txBody>
      </p:sp>
      <p:sp>
        <p:nvSpPr>
          <p:cNvPr id="3" name="Content Placeholder 2"/>
          <p:cNvSpPr>
            <a:spLocks noGrp="1"/>
          </p:cNvSpPr>
          <p:nvPr>
            <p:ph idx="1"/>
          </p:nvPr>
        </p:nvSpPr>
        <p:spPr>
          <a:xfrm>
            <a:off x="457200" y="1493837"/>
            <a:ext cx="8229600" cy="4525963"/>
          </a:xfrm>
        </p:spPr>
        <p:txBody>
          <a:bodyPr>
            <a:normAutofit/>
          </a:bodyPr>
          <a:lstStyle/>
          <a:p>
            <a:r>
              <a:rPr lang="en-US" sz="2200" dirty="0" smtClean="0"/>
              <a:t>To connect with a mentee and complete </a:t>
            </a:r>
            <a:br>
              <a:rPr lang="en-US" sz="2200" dirty="0" smtClean="0"/>
            </a:br>
            <a:r>
              <a:rPr lang="en-US" sz="2200" dirty="0" smtClean="0"/>
              <a:t>the necessary training, contact:</a:t>
            </a:r>
          </a:p>
          <a:p>
            <a:pPr>
              <a:buNone/>
            </a:pPr>
            <a:endParaRPr lang="en-US" sz="2200" dirty="0" smtClean="0"/>
          </a:p>
          <a:p>
            <a:pPr>
              <a:buNone/>
            </a:pPr>
            <a:r>
              <a:rPr lang="en-US" sz="2200" dirty="0" smtClean="0"/>
              <a:t>Dani Brink</a:t>
            </a:r>
          </a:p>
          <a:p>
            <a:pPr>
              <a:buNone/>
            </a:pPr>
            <a:r>
              <a:rPr lang="en-US" sz="2200" dirty="0" smtClean="0"/>
              <a:t>District 88 Director of Community Relations</a:t>
            </a:r>
          </a:p>
          <a:p>
            <a:pPr>
              <a:buNone/>
            </a:pPr>
            <a:r>
              <a:rPr lang="en-US" sz="2200" dirty="0" smtClean="0"/>
              <a:t>630-530-3989</a:t>
            </a:r>
          </a:p>
          <a:p>
            <a:pPr>
              <a:buNone/>
            </a:pPr>
            <a:r>
              <a:rPr lang="en-US" sz="2200" u="sng" dirty="0" smtClean="0">
                <a:hlinkClick r:id="rId2"/>
              </a:rPr>
              <a:t>dbrink@dupage88.net</a:t>
            </a:r>
            <a:endParaRPr lang="en-US" sz="2200" u="sng" dirty="0" smtClean="0"/>
          </a:p>
          <a:p>
            <a:pPr>
              <a:buNone/>
            </a:pPr>
            <a:endParaRPr lang="en-US" sz="2200" u="sng" dirty="0"/>
          </a:p>
          <a:p>
            <a:r>
              <a:rPr lang="en-US" sz="2200" dirty="0" smtClean="0"/>
              <a:t>Fill out the Mentor Program application </a:t>
            </a:r>
            <a:r>
              <a:rPr lang="en-US" sz="2200" dirty="0"/>
              <a:t>at </a:t>
            </a:r>
            <a:r>
              <a:rPr lang="en-US" sz="2200" dirty="0">
                <a:hlinkClick r:id="rId3"/>
              </a:rPr>
              <a:t>https://</a:t>
            </a:r>
            <a:r>
              <a:rPr lang="en-US" sz="2200" dirty="0" smtClean="0">
                <a:hlinkClick r:id="rId3"/>
              </a:rPr>
              <a:t>forms.gle/LUgK5LLJCocgspRg9</a:t>
            </a:r>
            <a:r>
              <a:rPr lang="en-US" sz="2200" dirty="0" smtClean="0"/>
              <a:t>.  </a:t>
            </a:r>
            <a:endParaRPr lang="en-US" sz="2200" dirty="0" smtClean="0"/>
          </a:p>
        </p:txBody>
      </p:sp>
      <p:pic>
        <p:nvPicPr>
          <p:cNvPr id="4" name="Picture 3" descr="Dani Brink.JPG"/>
          <p:cNvPicPr>
            <a:picLocks noChangeAspect="1"/>
          </p:cNvPicPr>
          <p:nvPr/>
        </p:nvPicPr>
        <p:blipFill>
          <a:blip r:embed="rId4" cstate="print"/>
          <a:stretch>
            <a:fillRect/>
          </a:stretch>
        </p:blipFill>
        <p:spPr>
          <a:xfrm>
            <a:off x="6629400" y="1927689"/>
            <a:ext cx="1523999" cy="2110911"/>
          </a:xfrm>
          <a:prstGeom prst="rect">
            <a:avLst/>
          </a:prstGeom>
          <a:ln w="228600" cap="sq" cmpd="thickThin">
            <a:solidFill>
              <a:srgbClr val="000000"/>
            </a:solidFill>
            <a:prstDash val="solid"/>
            <a:miter lim="800000"/>
          </a:ln>
          <a:effectLst>
            <a:innerShdw blurRad="76200">
              <a:srgbClr val="000000"/>
            </a:innerShdw>
          </a:effectLst>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140</TotalTime>
  <Words>246</Words>
  <Application>Microsoft Office PowerPoint</Application>
  <PresentationFormat>On-screen Show (4:3)</PresentationFormat>
  <Paragraphs>38</Paragraphs>
  <Slides>7</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7</vt:i4>
      </vt:variant>
    </vt:vector>
  </HeadingPairs>
  <TitlesOfParts>
    <vt:vector size="10" baseType="lpstr">
      <vt:lpstr>Arial</vt:lpstr>
      <vt:lpstr>Calibri</vt:lpstr>
      <vt:lpstr>Office Theme</vt:lpstr>
      <vt:lpstr>Mentor Program</vt:lpstr>
      <vt:lpstr>What is the Mentor Program?</vt:lpstr>
      <vt:lpstr>What are the goals  of the Mentor Program?</vt:lpstr>
      <vt:lpstr>What is involved  with being a mentor?</vt:lpstr>
      <vt:lpstr>What does it mean to be a mentor?</vt:lpstr>
      <vt:lpstr>How are students chosen for the Mentor Program?</vt:lpstr>
      <vt:lpstr>How do I become a mentor?</vt:lpstr>
    </vt:vector>
  </TitlesOfParts>
  <Company>DuPage High School District 88</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Mentor Program</dc:title>
  <dc:creator>dbrink</dc:creator>
  <cp:lastModifiedBy>Dani Brink</cp:lastModifiedBy>
  <cp:revision>54</cp:revision>
  <dcterms:created xsi:type="dcterms:W3CDTF">2015-05-03T19:42:44Z</dcterms:created>
  <dcterms:modified xsi:type="dcterms:W3CDTF">2021-10-11T17:18:52Z</dcterms:modified>
</cp:coreProperties>
</file>