
<file path=[Content_Types].xml><?xml version="1.0" encoding="utf-8"?>
<Types xmlns="http://schemas.openxmlformats.org/package/2006/content-types">
  <Default Extension="mp3" ContentType="audio/mpeg"/>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57" r:id="rId2"/>
    <p:sldId id="260" r:id="rId3"/>
    <p:sldId id="261" r:id="rId4"/>
    <p:sldId id="265" r:id="rId5"/>
    <p:sldId id="268" r:id="rId6"/>
    <p:sldId id="267" r:id="rId7"/>
    <p:sldId id="270" r:id="rId8"/>
    <p:sldId id="269" r:id="rId9"/>
    <p:sldId id="274" r:id="rId10"/>
    <p:sldId id="294" r:id="rId11"/>
    <p:sldId id="295" r:id="rId12"/>
    <p:sldId id="297" r:id="rId13"/>
    <p:sldId id="299" r:id="rId14"/>
    <p:sldId id="286" r:id="rId15"/>
    <p:sldId id="298" r:id="rId16"/>
    <p:sldId id="266" r:id="rId17"/>
    <p:sldId id="285" r:id="rId18"/>
    <p:sldId id="290" r:id="rId19"/>
    <p:sldId id="292" r:id="rId20"/>
    <p:sldId id="291" r:id="rId21"/>
    <p:sldId id="284" r:id="rId22"/>
    <p:sldId id="259" r:id="rId23"/>
    <p:sldId id="278" r:id="rId24"/>
    <p:sldId id="279"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440" autoAdjust="0"/>
    <p:restoredTop sz="95501" autoAdjust="0"/>
  </p:normalViewPr>
  <p:slideViewPr>
    <p:cSldViewPr snapToGrid="0">
      <p:cViewPr varScale="1">
        <p:scale>
          <a:sx n="77" d="100"/>
          <a:sy n="77" d="100"/>
        </p:scale>
        <p:origin x="132" y="282"/>
      </p:cViewPr>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5EB063-F6FD-451B-BA07-1C207B6FB1EB}" type="datetimeFigureOut">
              <a:rPr lang="en-US" smtClean="0"/>
              <a:t>3/23/2016</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220A12D-32DA-47B5-82CB-575F8590B41D}" type="slidenum">
              <a:rPr lang="en-US" smtClean="0"/>
              <a:t>‹#›</a:t>
            </a:fld>
            <a:endParaRPr lang="en-US" dirty="0"/>
          </a:p>
        </p:txBody>
      </p:sp>
    </p:spTree>
    <p:extLst>
      <p:ext uri="{BB962C8B-B14F-4D97-AF65-F5344CB8AC3E}">
        <p14:creationId xmlns:p14="http://schemas.microsoft.com/office/powerpoint/2010/main" val="18620260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220A12D-32DA-47B5-82CB-575F8590B41D}" type="slidenum">
              <a:rPr lang="en-US" smtClean="0"/>
              <a:t>17</a:t>
            </a:fld>
            <a:endParaRPr lang="en-US" dirty="0"/>
          </a:p>
        </p:txBody>
      </p:sp>
    </p:spTree>
    <p:extLst>
      <p:ext uri="{BB962C8B-B14F-4D97-AF65-F5344CB8AC3E}">
        <p14:creationId xmlns:p14="http://schemas.microsoft.com/office/powerpoint/2010/main" val="11707877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68276E9-E7EB-4F43-9E81-5DEF6D2DB766}" type="datetimeFigureOut">
              <a:rPr lang="en-US" smtClean="0"/>
              <a:t>3/23/2016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041523F-69CF-450E-81E1-F0FD0570468A}" type="slidenum">
              <a:rPr lang="en-US" smtClean="0"/>
              <a:t>‹#›</a:t>
            </a:fld>
            <a:endParaRPr lang="en-US" dirty="0"/>
          </a:p>
        </p:txBody>
      </p:sp>
    </p:spTree>
    <p:extLst>
      <p:ext uri="{BB962C8B-B14F-4D97-AF65-F5344CB8AC3E}">
        <p14:creationId xmlns:p14="http://schemas.microsoft.com/office/powerpoint/2010/main" val="2963949736"/>
      </p:ext>
    </p:extLst>
  </p:cSld>
  <p:clrMapOvr>
    <a:masterClrMapping/>
  </p:clrMapOvr>
  <p:transition spd="slow">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68276E9-E7EB-4F43-9E81-5DEF6D2DB766}" type="datetimeFigureOut">
              <a:rPr lang="en-US" smtClean="0"/>
              <a:t>3/23/2016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041523F-69CF-450E-81E1-F0FD0570468A}" type="slidenum">
              <a:rPr lang="en-US" smtClean="0"/>
              <a:t>‹#›</a:t>
            </a:fld>
            <a:endParaRPr lang="en-US" dirty="0"/>
          </a:p>
        </p:txBody>
      </p:sp>
    </p:spTree>
    <p:extLst>
      <p:ext uri="{BB962C8B-B14F-4D97-AF65-F5344CB8AC3E}">
        <p14:creationId xmlns:p14="http://schemas.microsoft.com/office/powerpoint/2010/main" val="3073460855"/>
      </p:ext>
    </p:extLst>
  </p:cSld>
  <p:clrMapOvr>
    <a:masterClrMapping/>
  </p:clrMapOvr>
  <p:transition spd="slow">
    <p:push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68276E9-E7EB-4F43-9E81-5DEF6D2DB766}" type="datetimeFigureOut">
              <a:rPr lang="en-US" smtClean="0"/>
              <a:t>3/23/2016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041523F-69CF-450E-81E1-F0FD0570468A}" type="slidenum">
              <a:rPr lang="en-US" smtClean="0"/>
              <a:t>‹#›</a:t>
            </a:fld>
            <a:endParaRPr lang="en-US" dirty="0"/>
          </a:p>
        </p:txBody>
      </p:sp>
    </p:spTree>
    <p:extLst>
      <p:ext uri="{BB962C8B-B14F-4D97-AF65-F5344CB8AC3E}">
        <p14:creationId xmlns:p14="http://schemas.microsoft.com/office/powerpoint/2010/main" val="2383479427"/>
      </p:ext>
    </p:extLst>
  </p:cSld>
  <p:clrMapOvr>
    <a:masterClrMapping/>
  </p:clrMapOvr>
  <p:transition spd="slow">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68276E9-E7EB-4F43-9E81-5DEF6D2DB766}" type="datetimeFigureOut">
              <a:rPr lang="en-US" smtClean="0"/>
              <a:t>3/23/2016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041523F-69CF-450E-81E1-F0FD0570468A}" type="slidenum">
              <a:rPr lang="en-US" smtClean="0"/>
              <a:t>‹#›</a:t>
            </a:fld>
            <a:endParaRPr lang="en-US" dirty="0"/>
          </a:p>
        </p:txBody>
      </p:sp>
    </p:spTree>
    <p:extLst>
      <p:ext uri="{BB962C8B-B14F-4D97-AF65-F5344CB8AC3E}">
        <p14:creationId xmlns:p14="http://schemas.microsoft.com/office/powerpoint/2010/main" val="3769255645"/>
      </p:ext>
    </p:extLst>
  </p:cSld>
  <p:clrMapOvr>
    <a:masterClrMapping/>
  </p:clrMapOvr>
  <p:transition spd="slow">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68276E9-E7EB-4F43-9E81-5DEF6D2DB766}" type="datetimeFigureOut">
              <a:rPr lang="en-US" smtClean="0"/>
              <a:t>3/23/2016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041523F-69CF-450E-81E1-F0FD0570468A}" type="slidenum">
              <a:rPr lang="en-US" smtClean="0"/>
              <a:t>‹#›</a:t>
            </a:fld>
            <a:endParaRPr lang="en-US" dirty="0"/>
          </a:p>
        </p:txBody>
      </p:sp>
    </p:spTree>
    <p:extLst>
      <p:ext uri="{BB962C8B-B14F-4D97-AF65-F5344CB8AC3E}">
        <p14:creationId xmlns:p14="http://schemas.microsoft.com/office/powerpoint/2010/main" val="2861846869"/>
      </p:ext>
    </p:extLst>
  </p:cSld>
  <p:clrMapOvr>
    <a:masterClrMapping/>
  </p:clrMapOvr>
  <p:transition spd="slow">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68276E9-E7EB-4F43-9E81-5DEF6D2DB766}" type="datetimeFigureOut">
              <a:rPr lang="en-US" smtClean="0"/>
              <a:t>3/23/2016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041523F-69CF-450E-81E1-F0FD0570468A}" type="slidenum">
              <a:rPr lang="en-US" smtClean="0"/>
              <a:t>‹#›</a:t>
            </a:fld>
            <a:endParaRPr lang="en-US" dirty="0"/>
          </a:p>
        </p:txBody>
      </p:sp>
    </p:spTree>
    <p:extLst>
      <p:ext uri="{BB962C8B-B14F-4D97-AF65-F5344CB8AC3E}">
        <p14:creationId xmlns:p14="http://schemas.microsoft.com/office/powerpoint/2010/main" val="2858420963"/>
      </p:ext>
    </p:extLst>
  </p:cSld>
  <p:clrMapOvr>
    <a:masterClrMapping/>
  </p:clrMapOvr>
  <p:transition spd="slow">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68276E9-E7EB-4F43-9E81-5DEF6D2DB766}" type="datetimeFigureOut">
              <a:rPr lang="en-US" smtClean="0"/>
              <a:t>3/23/2016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7041523F-69CF-450E-81E1-F0FD0570468A}" type="slidenum">
              <a:rPr lang="en-US" smtClean="0"/>
              <a:t>‹#›</a:t>
            </a:fld>
            <a:endParaRPr lang="en-US" dirty="0"/>
          </a:p>
        </p:txBody>
      </p:sp>
    </p:spTree>
    <p:extLst>
      <p:ext uri="{BB962C8B-B14F-4D97-AF65-F5344CB8AC3E}">
        <p14:creationId xmlns:p14="http://schemas.microsoft.com/office/powerpoint/2010/main" val="3130021058"/>
      </p:ext>
    </p:extLst>
  </p:cSld>
  <p:clrMapOvr>
    <a:masterClrMapping/>
  </p:clrMapOvr>
  <p:transition spd="slow">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68276E9-E7EB-4F43-9E81-5DEF6D2DB766}" type="datetimeFigureOut">
              <a:rPr lang="en-US" smtClean="0"/>
              <a:t>3/23/2016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7041523F-69CF-450E-81E1-F0FD0570468A}" type="slidenum">
              <a:rPr lang="en-US" smtClean="0"/>
              <a:t>‹#›</a:t>
            </a:fld>
            <a:endParaRPr lang="en-US" dirty="0"/>
          </a:p>
        </p:txBody>
      </p:sp>
    </p:spTree>
    <p:extLst>
      <p:ext uri="{BB962C8B-B14F-4D97-AF65-F5344CB8AC3E}">
        <p14:creationId xmlns:p14="http://schemas.microsoft.com/office/powerpoint/2010/main" val="522319461"/>
      </p:ext>
    </p:extLst>
  </p:cSld>
  <p:clrMapOvr>
    <a:masterClrMapping/>
  </p:clrMapOvr>
  <p:transition spd="slow">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68276E9-E7EB-4F43-9E81-5DEF6D2DB766}" type="datetimeFigureOut">
              <a:rPr lang="en-US" smtClean="0"/>
              <a:t>3/23/2016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7041523F-69CF-450E-81E1-F0FD0570468A}" type="slidenum">
              <a:rPr lang="en-US" smtClean="0"/>
              <a:t>‹#›</a:t>
            </a:fld>
            <a:endParaRPr lang="en-US" dirty="0"/>
          </a:p>
        </p:txBody>
      </p:sp>
    </p:spTree>
    <p:extLst>
      <p:ext uri="{BB962C8B-B14F-4D97-AF65-F5344CB8AC3E}">
        <p14:creationId xmlns:p14="http://schemas.microsoft.com/office/powerpoint/2010/main" val="1117067068"/>
      </p:ext>
    </p:extLst>
  </p:cSld>
  <p:clrMapOvr>
    <a:masterClrMapping/>
  </p:clrMapOvr>
  <p:transition spd="slow">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68276E9-E7EB-4F43-9E81-5DEF6D2DB766}" type="datetimeFigureOut">
              <a:rPr lang="en-US" smtClean="0"/>
              <a:t>3/23/2016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041523F-69CF-450E-81E1-F0FD0570468A}" type="slidenum">
              <a:rPr lang="en-US" smtClean="0"/>
              <a:t>‹#›</a:t>
            </a:fld>
            <a:endParaRPr lang="en-US" dirty="0"/>
          </a:p>
        </p:txBody>
      </p:sp>
    </p:spTree>
    <p:extLst>
      <p:ext uri="{BB962C8B-B14F-4D97-AF65-F5344CB8AC3E}">
        <p14:creationId xmlns:p14="http://schemas.microsoft.com/office/powerpoint/2010/main" val="645333994"/>
      </p:ext>
    </p:extLst>
  </p:cSld>
  <p:clrMapOvr>
    <a:masterClrMapping/>
  </p:clrMapOvr>
  <p:transition spd="slow">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68276E9-E7EB-4F43-9E81-5DEF6D2DB766}" type="datetimeFigureOut">
              <a:rPr lang="en-US" smtClean="0"/>
              <a:t>3/23/2016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041523F-69CF-450E-81E1-F0FD0570468A}" type="slidenum">
              <a:rPr lang="en-US" smtClean="0"/>
              <a:t>‹#›</a:t>
            </a:fld>
            <a:endParaRPr lang="en-US" dirty="0"/>
          </a:p>
        </p:txBody>
      </p:sp>
    </p:spTree>
    <p:extLst>
      <p:ext uri="{BB962C8B-B14F-4D97-AF65-F5344CB8AC3E}">
        <p14:creationId xmlns:p14="http://schemas.microsoft.com/office/powerpoint/2010/main" val="3386708885"/>
      </p:ext>
    </p:extLst>
  </p:cSld>
  <p:clrMapOvr>
    <a:masterClrMapping/>
  </p:clrMapOvr>
  <p:transition spd="slow">
    <p:push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68276E9-E7EB-4F43-9E81-5DEF6D2DB766}" type="datetimeFigureOut">
              <a:rPr lang="en-US" smtClean="0"/>
              <a:t>3/23/2016</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41523F-69CF-450E-81E1-F0FD0570468A}" type="slidenum">
              <a:rPr lang="en-US" smtClean="0"/>
              <a:t>‹#›</a:t>
            </a:fld>
            <a:endParaRPr lang="en-US" dirty="0"/>
          </a:p>
        </p:txBody>
      </p:sp>
    </p:spTree>
    <p:extLst>
      <p:ext uri="{BB962C8B-B14F-4D97-AF65-F5344CB8AC3E}">
        <p14:creationId xmlns:p14="http://schemas.microsoft.com/office/powerpoint/2010/main" val="13390807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p:push dir="u"/>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microsoft.com/office/2007/relationships/media" Target="../media/media1.mp3"/><Relationship Id="rId1" Type="http://schemas.openxmlformats.org/officeDocument/2006/relationships/audio" Target="NULL" TargetMode="External"/><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3.jpeg"/><Relationship Id="rId1" Type="http://schemas.openxmlformats.org/officeDocument/2006/relationships/slideLayout" Target="../slideLayouts/slideLayout2.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7.jpeg"/><Relationship Id="rId1" Type="http://schemas.openxmlformats.org/officeDocument/2006/relationships/slideLayout" Target="../slideLayouts/slideLayout2.xml"/><Relationship Id="rId5" Type="http://schemas.openxmlformats.org/officeDocument/2006/relationships/image" Target="../media/image39.png"/><Relationship Id="rId4" Type="http://schemas.openxmlformats.org/officeDocument/2006/relationships/image" Target="../media/image38.pn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1.gif"/><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43.jpg"/><Relationship Id="rId4" Type="http://schemas.openxmlformats.org/officeDocument/2006/relationships/image" Target="../media/image42.jpg"/></Relationships>
</file>

<file path=ppt/slides/_rels/slide14.xml.rels><?xml version="1.0" encoding="UTF-8" standalone="yes"?>
<Relationships xmlns="http://schemas.openxmlformats.org/package/2006/relationships"><Relationship Id="rId3" Type="http://schemas.openxmlformats.org/officeDocument/2006/relationships/image" Target="../media/image44.jpg"/><Relationship Id="rId7" Type="http://schemas.openxmlformats.org/officeDocument/2006/relationships/image" Target="../media/image48.jp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47.png"/><Relationship Id="rId5" Type="http://schemas.openxmlformats.org/officeDocument/2006/relationships/image" Target="../media/image46.jpg"/><Relationship Id="rId4" Type="http://schemas.openxmlformats.org/officeDocument/2006/relationships/image" Target="../media/image45.jpg"/></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9.jpeg"/><Relationship Id="rId1" Type="http://schemas.openxmlformats.org/officeDocument/2006/relationships/slideLayout" Target="../slideLayouts/slideLayout2.xml"/><Relationship Id="rId5" Type="http://schemas.openxmlformats.org/officeDocument/2006/relationships/image" Target="../media/image51.JPG"/><Relationship Id="rId4" Type="http://schemas.openxmlformats.org/officeDocument/2006/relationships/image" Target="../media/image50.JPG"/></Relationships>
</file>

<file path=ppt/slides/_rels/slide16.xml.rels><?xml version="1.0" encoding="UTF-8" standalone="yes"?>
<Relationships xmlns="http://schemas.openxmlformats.org/package/2006/relationships"><Relationship Id="rId3" Type="http://schemas.openxmlformats.org/officeDocument/2006/relationships/image" Target="../media/image52.jp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54.JPG"/><Relationship Id="rId4" Type="http://schemas.openxmlformats.org/officeDocument/2006/relationships/image" Target="../media/image53.jpeg"/></Relationships>
</file>

<file path=ppt/slides/_rels/slide17.xml.rels><?xml version="1.0" encoding="UTF-8" standalone="yes"?>
<Relationships xmlns="http://schemas.openxmlformats.org/package/2006/relationships"><Relationship Id="rId8" Type="http://schemas.openxmlformats.org/officeDocument/2006/relationships/image" Target="../media/image59.jpeg"/><Relationship Id="rId3" Type="http://schemas.openxmlformats.org/officeDocument/2006/relationships/image" Target="../media/image55.png"/><Relationship Id="rId7" Type="http://schemas.openxmlformats.org/officeDocument/2006/relationships/image" Target="../media/image58.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57.jpeg"/><Relationship Id="rId5" Type="http://schemas.openxmlformats.org/officeDocument/2006/relationships/image" Target="../media/image2.png"/><Relationship Id="rId4" Type="http://schemas.openxmlformats.org/officeDocument/2006/relationships/image" Target="../media/image56.jpeg"/></Relationships>
</file>

<file path=ppt/slides/_rels/slide18.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image" Target="../media/image60.jpg"/><Relationship Id="rId1" Type="http://schemas.openxmlformats.org/officeDocument/2006/relationships/slideLayout" Target="../slideLayouts/slideLayout2.xml"/><Relationship Id="rId5" Type="http://schemas.openxmlformats.org/officeDocument/2006/relationships/image" Target="../media/image62.jpeg"/><Relationship Id="rId4" Type="http://schemas.openxmlformats.org/officeDocument/2006/relationships/image" Target="../media/image2.png"/></Relationships>
</file>

<file path=ppt/slides/_rels/slide19.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62.jpe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4.jpeg"/></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4.jpeg"/><Relationship Id="rId1" Type="http://schemas.openxmlformats.org/officeDocument/2006/relationships/slideLayout" Target="../slideLayouts/slideLayout2.xml"/><Relationship Id="rId5" Type="http://schemas.openxmlformats.org/officeDocument/2006/relationships/image" Target="../media/image66.png"/><Relationship Id="rId4" Type="http://schemas.openxmlformats.org/officeDocument/2006/relationships/image" Target="../media/image65.jpeg"/></Relationships>
</file>

<file path=ppt/slides/_rels/slide21.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68.png"/></Relationships>
</file>

<file path=ppt/slides/_rels/slide22.xml.rels><?xml version="1.0" encoding="UTF-8" standalone="yes"?>
<Relationships xmlns="http://schemas.openxmlformats.org/package/2006/relationships"><Relationship Id="rId3" Type="http://schemas.openxmlformats.org/officeDocument/2006/relationships/image" Target="../media/image69.jp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71.JPG"/><Relationship Id="rId4" Type="http://schemas.openxmlformats.org/officeDocument/2006/relationships/image" Target="../media/image70.jpeg"/></Relationships>
</file>

<file path=ppt/slides/_rels/slide23.xml.rels><?xml version="1.0" encoding="UTF-8" standalone="yes"?>
<Relationships xmlns="http://schemas.openxmlformats.org/package/2006/relationships"><Relationship Id="rId8" Type="http://schemas.openxmlformats.org/officeDocument/2006/relationships/image" Target="../media/image77.gif"/><Relationship Id="rId3" Type="http://schemas.openxmlformats.org/officeDocument/2006/relationships/image" Target="../media/image73.gif"/><Relationship Id="rId7" Type="http://schemas.openxmlformats.org/officeDocument/2006/relationships/image" Target="../media/image76.png"/><Relationship Id="rId2" Type="http://schemas.openxmlformats.org/officeDocument/2006/relationships/image" Target="../media/image72.jpg"/><Relationship Id="rId1" Type="http://schemas.openxmlformats.org/officeDocument/2006/relationships/slideLayout" Target="../slideLayouts/slideLayout2.xml"/><Relationship Id="rId6" Type="http://schemas.openxmlformats.org/officeDocument/2006/relationships/image" Target="../media/image75.jpg"/><Relationship Id="rId5" Type="http://schemas.openxmlformats.org/officeDocument/2006/relationships/image" Target="../media/image74.png"/><Relationship Id="rId4" Type="http://schemas.openxmlformats.org/officeDocument/2006/relationships/image" Target="../media/image2.png"/></Relationships>
</file>

<file path=ppt/slides/_rels/slide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11.JPG"/><Relationship Id="rId4" Type="http://schemas.openxmlformats.org/officeDocument/2006/relationships/image" Target="../media/image10.jpg"/></Relationships>
</file>

<file path=ppt/slides/_rels/slide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_rels/slide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18.jpeg"/><Relationship Id="rId4" Type="http://schemas.openxmlformats.org/officeDocument/2006/relationships/image" Target="../media/image17.jpeg"/></Relationships>
</file>

<file path=ppt/slides/_rels/slide7.xml.rels><?xml version="1.0" encoding="UTF-8" standalone="yes"?>
<Relationships xmlns="http://schemas.openxmlformats.org/package/2006/relationships"><Relationship Id="rId3" Type="http://schemas.openxmlformats.org/officeDocument/2006/relationships/image" Target="../media/image19.jpg"/><Relationship Id="rId7" Type="http://schemas.openxmlformats.org/officeDocument/2006/relationships/image" Target="../media/image23.jp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22.jpg"/><Relationship Id="rId5" Type="http://schemas.openxmlformats.org/officeDocument/2006/relationships/image" Target="../media/image21.jpg"/><Relationship Id="rId4" Type="http://schemas.openxmlformats.org/officeDocument/2006/relationships/image" Target="../media/image20.jpg"/></Relationships>
</file>

<file path=ppt/slides/_rels/slide8.xml.rels><?xml version="1.0" encoding="UTF-8" standalone="yes"?>
<Relationships xmlns="http://schemas.openxmlformats.org/package/2006/relationships"><Relationship Id="rId8" Type="http://schemas.microsoft.com/office/2007/relationships/hdphoto" Target="../media/hdphoto3.wdp"/><Relationship Id="rId3" Type="http://schemas.openxmlformats.org/officeDocument/2006/relationships/image" Target="../media/image24.png"/><Relationship Id="rId7" Type="http://schemas.openxmlformats.org/officeDocument/2006/relationships/image" Target="../media/image26.png"/><Relationship Id="rId12" Type="http://schemas.microsoft.com/office/2007/relationships/hdphoto" Target="../media/hdphoto5.wdp"/><Relationship Id="rId2" Type="http://schemas.openxmlformats.org/officeDocument/2006/relationships/image" Target="../media/image2.png"/><Relationship Id="rId1" Type="http://schemas.openxmlformats.org/officeDocument/2006/relationships/slideLayout" Target="../slideLayouts/slideLayout2.xml"/><Relationship Id="rId6" Type="http://schemas.microsoft.com/office/2007/relationships/hdphoto" Target="../media/hdphoto2.wdp"/><Relationship Id="rId11" Type="http://schemas.openxmlformats.org/officeDocument/2006/relationships/image" Target="../media/image28.png"/><Relationship Id="rId5" Type="http://schemas.openxmlformats.org/officeDocument/2006/relationships/image" Target="../media/image25.png"/><Relationship Id="rId10" Type="http://schemas.microsoft.com/office/2007/relationships/hdphoto" Target="../media/hdphoto4.wdp"/><Relationship Id="rId4" Type="http://schemas.microsoft.com/office/2007/relationships/hdphoto" Target="../media/hdphoto1.wdp"/><Relationship Id="rId9" Type="http://schemas.openxmlformats.org/officeDocument/2006/relationships/image" Target="../media/image27.png"/></Relationships>
</file>

<file path=ppt/slides/_rels/slide9.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32.jpeg"/><Relationship Id="rId5" Type="http://schemas.openxmlformats.org/officeDocument/2006/relationships/image" Target="../media/image31.jpeg"/><Relationship Id="rId4" Type="http://schemas.openxmlformats.org/officeDocument/2006/relationships/image" Target="../media/image30.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550718"/>
            <a:ext cx="12192000" cy="86244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dirty="0"/>
          </a:p>
        </p:txBody>
      </p:sp>
      <p:sp>
        <p:nvSpPr>
          <p:cNvPr id="2" name="Title 1"/>
          <p:cNvSpPr>
            <a:spLocks noGrp="1"/>
          </p:cNvSpPr>
          <p:nvPr>
            <p:ph type="title"/>
          </p:nvPr>
        </p:nvSpPr>
        <p:spPr/>
        <p:txBody>
          <a:bodyPr/>
          <a:lstStyle/>
          <a:p>
            <a:r>
              <a:rPr lang="en-US" dirty="0" smtClean="0">
                <a:solidFill>
                  <a:schemeClr val="bg1"/>
                </a:solidFill>
              </a:rPr>
              <a:t>ABOUT THE PROGRAM</a:t>
            </a:r>
            <a:endParaRPr lang="en-US" dirty="0">
              <a:solidFill>
                <a:schemeClr val="bg1"/>
              </a:solidFill>
            </a:endParaRPr>
          </a:p>
        </p:txBody>
      </p:sp>
      <p:sp>
        <p:nvSpPr>
          <p:cNvPr id="3" name="Content Placeholder 2"/>
          <p:cNvSpPr>
            <a:spLocks noGrp="1"/>
          </p:cNvSpPr>
          <p:nvPr>
            <p:ph idx="1"/>
          </p:nvPr>
        </p:nvSpPr>
        <p:spPr>
          <a:xfrm>
            <a:off x="838200" y="1825625"/>
            <a:ext cx="10515600" cy="1655330"/>
          </a:xfrm>
        </p:spPr>
        <p:txBody>
          <a:bodyPr/>
          <a:lstStyle/>
          <a:p>
            <a:r>
              <a:rPr lang="en-US" dirty="0" smtClean="0"/>
              <a:t>District 88’s Vocational Education Program helps students with diverse needs obtain meaningful job training in a community setting. This is done by offering individualized training on the job sites through the use of vocational aides.</a:t>
            </a:r>
            <a:endParaRPr lang="en-US" dirty="0"/>
          </a:p>
        </p:txBody>
      </p:sp>
      <p:sp>
        <p:nvSpPr>
          <p:cNvPr id="5" name="Rectangle 4"/>
          <p:cNvSpPr/>
          <p:nvPr/>
        </p:nvSpPr>
        <p:spPr>
          <a:xfrm>
            <a:off x="1206230" y="4494853"/>
            <a:ext cx="9361325" cy="1311128"/>
          </a:xfrm>
          <a:prstGeom prst="rect">
            <a:avLst/>
          </a:prstGeom>
        </p:spPr>
        <p:txBody>
          <a:bodyPr wrap="square">
            <a:spAutoFit/>
          </a:bodyPr>
          <a:lstStyle/>
          <a:p>
            <a:pPr lvl="0">
              <a:lnSpc>
                <a:spcPct val="90000"/>
              </a:lnSpc>
              <a:spcBef>
                <a:spcPts val="1000"/>
              </a:spcBef>
            </a:pPr>
            <a:r>
              <a:rPr lang="en-US" sz="4400" b="1" i="1" dirty="0" smtClean="0">
                <a:solidFill>
                  <a:srgbClr val="5B9BD5"/>
                </a:solidFill>
                <a:latin typeface="+mj-lt"/>
              </a:rPr>
              <a:t>“The </a:t>
            </a:r>
            <a:r>
              <a:rPr lang="en-US" sz="4400" b="1" i="1" dirty="0">
                <a:solidFill>
                  <a:srgbClr val="5B9BD5"/>
                </a:solidFill>
                <a:latin typeface="+mj-lt"/>
              </a:rPr>
              <a:t>ultimate outcome is for the students to gain independence in the workplace</a:t>
            </a:r>
            <a:r>
              <a:rPr lang="en-US" sz="4400" b="1" i="1" dirty="0" smtClean="0">
                <a:solidFill>
                  <a:srgbClr val="5B9BD5"/>
                </a:solidFill>
                <a:latin typeface="+mj-lt"/>
              </a:rPr>
              <a:t>.”</a:t>
            </a:r>
            <a:endParaRPr lang="en-US" sz="4400" b="1" i="1" dirty="0">
              <a:solidFill>
                <a:srgbClr val="5B9BD5"/>
              </a:solidFill>
              <a:latin typeface="+mj-lt"/>
            </a:endParaRPr>
          </a:p>
        </p:txBody>
      </p:sp>
      <p:pic>
        <p:nvPicPr>
          <p:cNvPr id="4" name="Pharrell Williams - Happy (Official Music Video)">
            <a:hlinkClick r:id="" action="ppaction://media"/>
          </p:cNvPr>
          <p:cNvPicPr>
            <a:picLocks noChangeAspect="1"/>
          </p:cNvPicPr>
          <p:nvPr>
            <a:audioFile r:link="rId1"/>
            <p:extLst>
              <p:ext uri="{DAA4B4D4-6D71-4841-9C94-3DE7FCFB9230}">
                <p14:media xmlns:p14="http://schemas.microsoft.com/office/powerpoint/2010/main" r:embed="rId2">
                  <p14:trim st="8700"/>
                  <p14:fade out="4000"/>
                </p14:media>
              </p:ext>
            </p:extLst>
          </p:nvPr>
        </p:nvPicPr>
        <p:blipFill>
          <a:blip r:embed="rId4"/>
          <a:stretch>
            <a:fillRect/>
          </a:stretch>
        </p:blipFill>
        <p:spPr>
          <a:xfrm>
            <a:off x="533400" y="5935249"/>
            <a:ext cx="609600" cy="609600"/>
          </a:xfrm>
          <a:prstGeom prst="rect">
            <a:avLst/>
          </a:prstGeom>
        </p:spPr>
      </p:pic>
    </p:spTree>
    <p:extLst>
      <p:ext uri="{BB962C8B-B14F-4D97-AF65-F5344CB8AC3E}">
        <p14:creationId xmlns:p14="http://schemas.microsoft.com/office/powerpoint/2010/main" val="1225231923"/>
      </p:ext>
    </p:extLst>
  </p:cSld>
  <p:clrMapOvr>
    <a:masterClrMapping/>
  </p:clrMapOvr>
  <p:transition spd="slow" advTm="9796">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par>
                                <p:cTn id="7" presetID="42"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animEffect transition="in" filter="fade">
                                      <p:cBhvr>
                                        <p:cTn id="9" dur="1000"/>
                                        <p:tgtEl>
                                          <p:spTgt spid="5"/>
                                        </p:tgtEl>
                                      </p:cBhvr>
                                    </p:animEffect>
                                    <p:anim calcmode="lin" valueType="num">
                                      <p:cBhvr>
                                        <p:cTn id="10" dur="1000" fill="hold"/>
                                        <p:tgtEl>
                                          <p:spTgt spid="5"/>
                                        </p:tgtEl>
                                        <p:attrNameLst>
                                          <p:attrName>ppt_x</p:attrName>
                                        </p:attrNameLst>
                                      </p:cBhvr>
                                      <p:tavLst>
                                        <p:tav tm="0">
                                          <p:val>
                                            <p:strVal val="#ppt_x"/>
                                          </p:val>
                                        </p:tav>
                                        <p:tav tm="100000">
                                          <p:val>
                                            <p:strVal val="#ppt_x"/>
                                          </p:val>
                                        </p:tav>
                                      </p:tavLst>
                                    </p:anim>
                                    <p:anim calcmode="lin" valueType="num">
                                      <p:cBhvr>
                                        <p:cTn id="11"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12" fill="hold" display="0">
                  <p:stCondLst>
                    <p:cond delay="indefinite"/>
                  </p:stCondLst>
                  <p:endCondLst>
                    <p:cond evt="onStopAudio" delay="0">
                      <p:tgtEl>
                        <p:sldTgt/>
                      </p:tgtEl>
                    </p:cond>
                  </p:endCondLst>
                </p:cTn>
                <p:tgtEl>
                  <p:spTgt spid="4"/>
                </p:tgtEl>
              </p:cMediaNode>
            </p:audio>
          </p:childTnLst>
        </p:cTn>
      </p:par>
    </p:tnLst>
    <p:bldLst>
      <p:bldP spid="5" grpId="0"/>
    </p:bldLst>
  </p:timing>
  <p:extLst>
    <p:ext uri="{E180D4A7-C9FB-4DFB-919C-405C955672EB}">
      <p14:showEvtLst xmlns:p14="http://schemas.microsoft.com/office/powerpoint/2010/main">
        <p14:playEvt time="0" objId="4"/>
      </p14:showEvtLst>
    </p:ext>
  </p:extLs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rot="5400000">
            <a:off x="6044737" y="2005043"/>
            <a:ext cx="2674370" cy="2005777"/>
          </a:xfrm>
          <a:prstGeom prst="rect">
            <a:avLst/>
          </a:prstGeom>
          <a:ln w="38100" cap="sq">
            <a:solidFill>
              <a:srgbClr val="002060"/>
            </a:solidFill>
            <a:prstDash val="solid"/>
            <a:miter lim="800000"/>
          </a:ln>
          <a:effectLst/>
        </p:spPr>
      </p:pic>
      <p:pic>
        <p:nvPicPr>
          <p:cNvPr id="4" name="Picture 3"/>
          <p:cNvPicPr>
            <a:picLocks noChangeAspect="1"/>
          </p:cNvPicPr>
          <p:nvPr/>
        </p:nvPicPr>
        <p:blipFill>
          <a:blip r:embed="rId3"/>
          <a:stretch>
            <a:fillRect/>
          </a:stretch>
        </p:blipFill>
        <p:spPr>
          <a:xfrm>
            <a:off x="-13250" y="588956"/>
            <a:ext cx="12205250" cy="877900"/>
          </a:xfrm>
          <a:prstGeom prst="rect">
            <a:avLst/>
          </a:prstGeom>
        </p:spPr>
      </p:pic>
      <p:sp>
        <p:nvSpPr>
          <p:cNvPr id="5" name="Title 1"/>
          <p:cNvSpPr txBox="1">
            <a:spLocks/>
          </p:cNvSpPr>
          <p:nvPr/>
        </p:nvSpPr>
        <p:spPr>
          <a:xfrm>
            <a:off x="838200" y="621613"/>
            <a:ext cx="10515600" cy="87790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smtClean="0">
                <a:solidFill>
                  <a:schemeClr val="bg1"/>
                </a:solidFill>
              </a:rPr>
              <a:t>ST VINCENT DEPAUL</a:t>
            </a:r>
            <a:endParaRPr lang="en-US" dirty="0">
              <a:solidFill>
                <a:schemeClr val="bg1"/>
              </a:solidFill>
            </a:endParaRPr>
          </a:p>
        </p:txBody>
      </p:sp>
      <p:pic>
        <p:nvPicPr>
          <p:cNvPr id="10" name="Picture 9"/>
          <p:cNvPicPr/>
          <p:nvPr/>
        </p:nvPicPr>
        <p:blipFill rotWithShape="1">
          <a:blip r:embed="rId4">
            <a:extLst>
              <a:ext uri="{28A0092B-C50C-407E-A947-70E740481C1C}">
                <a14:useLocalDpi xmlns:a14="http://schemas.microsoft.com/office/drawing/2010/main" val="0"/>
              </a:ext>
            </a:extLst>
          </a:blip>
          <a:srcRect l="1873" r="10267" b="3876"/>
          <a:stretch/>
        </p:blipFill>
        <p:spPr>
          <a:xfrm>
            <a:off x="6230935" y="4539208"/>
            <a:ext cx="2245316" cy="2168189"/>
          </a:xfrm>
          <a:prstGeom prst="rect">
            <a:avLst/>
          </a:prstGeom>
          <a:ln w="38100">
            <a:noFill/>
          </a:ln>
        </p:spPr>
      </p:pic>
      <p:pic>
        <p:nvPicPr>
          <p:cNvPr id="11" name="Picture 10"/>
          <p:cNvPicPr>
            <a:picLocks noChangeAspect="1"/>
          </p:cNvPicPr>
          <p:nvPr/>
        </p:nvPicPr>
        <p:blipFill rotWithShape="1">
          <a:blip r:embed="rId5" cstate="print">
            <a:extLst>
              <a:ext uri="{28A0092B-C50C-407E-A947-70E740481C1C}">
                <a14:useLocalDpi xmlns:a14="http://schemas.microsoft.com/office/drawing/2010/main" val="0"/>
              </a:ext>
            </a:extLst>
          </a:blip>
          <a:srcRect l="7973" r="22880"/>
          <a:stretch/>
        </p:blipFill>
        <p:spPr>
          <a:xfrm rot="5400000">
            <a:off x="8683918" y="1566491"/>
            <a:ext cx="2674618" cy="2883131"/>
          </a:xfrm>
          <a:prstGeom prst="rect">
            <a:avLst/>
          </a:prstGeom>
          <a:ln w="38100" cap="sq">
            <a:solidFill>
              <a:srgbClr val="002060"/>
            </a:solidFill>
            <a:prstDash val="solid"/>
            <a:miter lim="800000"/>
          </a:ln>
          <a:effectLst/>
        </p:spPr>
      </p:pic>
      <p:pic>
        <p:nvPicPr>
          <p:cNvPr id="12" name="Picture 1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579663" y="4516598"/>
            <a:ext cx="2883131" cy="2162348"/>
          </a:xfrm>
          <a:prstGeom prst="rect">
            <a:avLst/>
          </a:prstGeom>
          <a:ln w="38100" cap="sq">
            <a:solidFill>
              <a:srgbClr val="002060"/>
            </a:solidFill>
            <a:prstDash val="solid"/>
            <a:miter lim="800000"/>
          </a:ln>
          <a:effectLst/>
        </p:spPr>
      </p:pic>
      <p:sp>
        <p:nvSpPr>
          <p:cNvPr id="3" name="Rectangle 2"/>
          <p:cNvSpPr/>
          <p:nvPr/>
        </p:nvSpPr>
        <p:spPr>
          <a:xfrm>
            <a:off x="666750" y="1670745"/>
            <a:ext cx="4832621" cy="3416320"/>
          </a:xfrm>
          <a:prstGeom prst="rect">
            <a:avLst/>
          </a:prstGeom>
        </p:spPr>
        <p:txBody>
          <a:bodyPr wrap="square">
            <a:spAutoFit/>
          </a:bodyPr>
          <a:lstStyle/>
          <a:p>
            <a:r>
              <a:rPr lang="en-US" sz="2400" dirty="0"/>
              <a:t>The Society of St. Vincent de Paul is composed of women and men who seek their personal holiness through works of charity. In this essential way, the Society differs from charitable associations or agencies whose principal objective is not the spiritual advancement of their members but the doing of good for someone else.</a:t>
            </a:r>
          </a:p>
        </p:txBody>
      </p:sp>
    </p:spTree>
    <p:extLst>
      <p:ext uri="{BB962C8B-B14F-4D97-AF65-F5344CB8AC3E}">
        <p14:creationId xmlns:p14="http://schemas.microsoft.com/office/powerpoint/2010/main" val="451924504"/>
      </p:ext>
    </p:extLst>
  </p:cSld>
  <p:clrMapOvr>
    <a:masterClrMapping/>
  </p:clrMapOvr>
  <p:transition spd="slow" advTm="9149">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1000"/>
                                        <p:tgtEl>
                                          <p:spTgt spid="11"/>
                                        </p:tgtEl>
                                      </p:cBhvr>
                                    </p:animEffect>
                                    <p:anim calcmode="lin" valueType="num">
                                      <p:cBhvr>
                                        <p:cTn id="14" dur="1000" fill="hold"/>
                                        <p:tgtEl>
                                          <p:spTgt spid="11"/>
                                        </p:tgtEl>
                                        <p:attrNameLst>
                                          <p:attrName>ppt_x</p:attrName>
                                        </p:attrNameLst>
                                      </p:cBhvr>
                                      <p:tavLst>
                                        <p:tav tm="0">
                                          <p:val>
                                            <p:strVal val="#ppt_x"/>
                                          </p:val>
                                        </p:tav>
                                        <p:tav tm="100000">
                                          <p:val>
                                            <p:strVal val="#ppt_x"/>
                                          </p:val>
                                        </p:tav>
                                      </p:tavLst>
                                    </p:anim>
                                    <p:anim calcmode="lin" valueType="num">
                                      <p:cBhvr>
                                        <p:cTn id="15" dur="1000" fill="hold"/>
                                        <p:tgtEl>
                                          <p:spTgt spid="11"/>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1000"/>
                                        <p:tgtEl>
                                          <p:spTgt spid="12"/>
                                        </p:tgtEl>
                                      </p:cBhvr>
                                    </p:animEffect>
                                    <p:anim calcmode="lin" valueType="num">
                                      <p:cBhvr>
                                        <p:cTn id="20" dur="1000" fill="hold"/>
                                        <p:tgtEl>
                                          <p:spTgt spid="12"/>
                                        </p:tgtEl>
                                        <p:attrNameLst>
                                          <p:attrName>ppt_x</p:attrName>
                                        </p:attrNameLst>
                                      </p:cBhvr>
                                      <p:tavLst>
                                        <p:tav tm="0">
                                          <p:val>
                                            <p:strVal val="#ppt_x"/>
                                          </p:val>
                                        </p:tav>
                                        <p:tav tm="100000">
                                          <p:val>
                                            <p:strVal val="#ppt_x"/>
                                          </p:val>
                                        </p:tav>
                                      </p:tavLst>
                                    </p:anim>
                                    <p:anim calcmode="lin" valueType="num">
                                      <p:cBhvr>
                                        <p:cTn id="21" dur="1000" fill="hold"/>
                                        <p:tgtEl>
                                          <p:spTgt spid="12"/>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1000"/>
                                        <p:tgtEl>
                                          <p:spTgt spid="10"/>
                                        </p:tgtEl>
                                      </p:cBhvr>
                                    </p:animEffect>
                                    <p:anim calcmode="lin" valueType="num">
                                      <p:cBhvr>
                                        <p:cTn id="26" dur="1000" fill="hold"/>
                                        <p:tgtEl>
                                          <p:spTgt spid="10"/>
                                        </p:tgtEl>
                                        <p:attrNameLst>
                                          <p:attrName>ppt_x</p:attrName>
                                        </p:attrNameLst>
                                      </p:cBhvr>
                                      <p:tavLst>
                                        <p:tav tm="0">
                                          <p:val>
                                            <p:strVal val="#ppt_x"/>
                                          </p:val>
                                        </p:tav>
                                        <p:tav tm="100000">
                                          <p:val>
                                            <p:strVal val="#ppt_x"/>
                                          </p:val>
                                        </p:tav>
                                      </p:tavLst>
                                    </p:anim>
                                    <p:anim calcmode="lin" valueType="num">
                                      <p:cBhvr>
                                        <p:cTn id="27"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l="10114"/>
          <a:stretch/>
        </p:blipFill>
        <p:spPr>
          <a:xfrm>
            <a:off x="8779365" y="2066919"/>
            <a:ext cx="2986997" cy="4430746"/>
          </a:xfrm>
          <a:prstGeom prst="rect">
            <a:avLst/>
          </a:prstGeom>
          <a:ln w="38100" cap="sq">
            <a:solidFill>
              <a:srgbClr val="002060"/>
            </a:solidFill>
            <a:prstDash val="solid"/>
            <a:miter lim="800000"/>
          </a:ln>
          <a:effectLst/>
        </p:spPr>
      </p:pic>
      <p:pic>
        <p:nvPicPr>
          <p:cNvPr id="4" name="Picture 3"/>
          <p:cNvPicPr>
            <a:picLocks noChangeAspect="1"/>
          </p:cNvPicPr>
          <p:nvPr/>
        </p:nvPicPr>
        <p:blipFill>
          <a:blip r:embed="rId3"/>
          <a:stretch>
            <a:fillRect/>
          </a:stretch>
        </p:blipFill>
        <p:spPr>
          <a:xfrm>
            <a:off x="-13250" y="741356"/>
            <a:ext cx="12205250" cy="877900"/>
          </a:xfrm>
          <a:prstGeom prst="rect">
            <a:avLst/>
          </a:prstGeom>
        </p:spPr>
      </p:pic>
      <p:sp>
        <p:nvSpPr>
          <p:cNvPr id="5" name="Title 1"/>
          <p:cNvSpPr txBox="1">
            <a:spLocks/>
          </p:cNvSpPr>
          <p:nvPr/>
        </p:nvSpPr>
        <p:spPr>
          <a:xfrm>
            <a:off x="990600" y="51752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smtClean="0">
                <a:solidFill>
                  <a:schemeClr val="bg1"/>
                </a:solidFill>
              </a:rPr>
              <a:t>SUNMIST RESTAURANT INC.</a:t>
            </a:r>
            <a:endParaRPr lang="en-US" dirty="0">
              <a:solidFill>
                <a:schemeClr val="bg1"/>
              </a:solidFill>
            </a:endParaRPr>
          </a:p>
        </p:txBody>
      </p:sp>
      <p:pic>
        <p:nvPicPr>
          <p:cNvPr id="7" name="Picture 6"/>
          <p:cNvPicPr>
            <a:picLocks noChangeAspect="1"/>
          </p:cNvPicPr>
          <p:nvPr/>
        </p:nvPicPr>
        <p:blipFill rotWithShape="1">
          <a:blip r:embed="rId4" cstate="print">
            <a:extLst>
              <a:ext uri="{28A0092B-C50C-407E-A947-70E740481C1C}">
                <a14:useLocalDpi xmlns:a14="http://schemas.microsoft.com/office/drawing/2010/main" val="0"/>
              </a:ext>
            </a:extLst>
          </a:blip>
          <a:srcRect l="1588" t="7852" r="21985" b="2441"/>
          <a:stretch/>
        </p:blipFill>
        <p:spPr>
          <a:xfrm>
            <a:off x="5697860" y="2066919"/>
            <a:ext cx="2831101" cy="4430746"/>
          </a:xfrm>
          <a:prstGeom prst="rect">
            <a:avLst/>
          </a:prstGeom>
          <a:ln w="38100">
            <a:solidFill>
              <a:srgbClr val="002060"/>
            </a:solidFill>
          </a:ln>
        </p:spPr>
      </p:pic>
      <p:sp>
        <p:nvSpPr>
          <p:cNvPr id="8" name="Rectangle 7"/>
          <p:cNvSpPr/>
          <p:nvPr/>
        </p:nvSpPr>
        <p:spPr>
          <a:xfrm>
            <a:off x="456253" y="1914519"/>
            <a:ext cx="4724400" cy="1569660"/>
          </a:xfrm>
          <a:prstGeom prst="rect">
            <a:avLst/>
          </a:prstGeom>
        </p:spPr>
        <p:txBody>
          <a:bodyPr wrap="square">
            <a:spAutoFit/>
          </a:bodyPr>
          <a:lstStyle/>
          <a:p>
            <a:r>
              <a:rPr lang="en-US" sz="2400" dirty="0"/>
              <a:t>Sunmist is a well-know, family style restaurant. They have been a welcome and important part of the Addison Community for many years. </a:t>
            </a:r>
          </a:p>
        </p:txBody>
      </p:sp>
      <p:pic>
        <p:nvPicPr>
          <p:cNvPr id="9" name="Picture 2" descr="Sunmist Restaurant in Addison, Illinois"/>
          <p:cNvPicPr preferRelativeResize="0">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38399" y="4118410"/>
            <a:ext cx="3009057" cy="2379255"/>
          </a:xfrm>
          <a:prstGeom prst="rect">
            <a:avLst/>
          </a:prstGeom>
          <a:ln w="38100" cap="sq">
            <a:solidFill>
              <a:srgbClr val="002060"/>
            </a:solidFill>
            <a:prstDash val="solid"/>
            <a:miter lim="800000"/>
          </a:ln>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9880594"/>
      </p:ext>
    </p:extLst>
  </p:cSld>
  <p:clrMapOvr>
    <a:masterClrMapping/>
  </p:clrMapOvr>
  <p:transition spd="slow" advTm="91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000"/>
                                        <p:tgtEl>
                                          <p:spTgt spid="7"/>
                                        </p:tgtEl>
                                      </p:cBhvr>
                                    </p:animEffect>
                                    <p:anim calcmode="lin" valueType="num">
                                      <p:cBhvr>
                                        <p:cTn id="14" dur="1000" fill="hold"/>
                                        <p:tgtEl>
                                          <p:spTgt spid="7"/>
                                        </p:tgtEl>
                                        <p:attrNameLst>
                                          <p:attrName>ppt_x</p:attrName>
                                        </p:attrNameLst>
                                      </p:cBhvr>
                                      <p:tavLst>
                                        <p:tav tm="0">
                                          <p:val>
                                            <p:strVal val="#ppt_x"/>
                                          </p:val>
                                        </p:tav>
                                        <p:tav tm="100000">
                                          <p:val>
                                            <p:strVal val="#ppt_x"/>
                                          </p:val>
                                        </p:tav>
                                      </p:tavLst>
                                    </p:anim>
                                    <p:anim calcmode="lin" valueType="num">
                                      <p:cBhvr>
                                        <p:cTn id="15" dur="1000" fill="hold"/>
                                        <p:tgtEl>
                                          <p:spTgt spid="7"/>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000"/>
                                        <p:tgtEl>
                                          <p:spTgt spid="6"/>
                                        </p:tgtEl>
                                      </p:cBhvr>
                                    </p:animEffect>
                                    <p:anim calcmode="lin" valueType="num">
                                      <p:cBhvr>
                                        <p:cTn id="20" dur="1000" fill="hold"/>
                                        <p:tgtEl>
                                          <p:spTgt spid="6"/>
                                        </p:tgtEl>
                                        <p:attrNameLst>
                                          <p:attrName>ppt_x</p:attrName>
                                        </p:attrNameLst>
                                      </p:cBhvr>
                                      <p:tavLst>
                                        <p:tav tm="0">
                                          <p:val>
                                            <p:strVal val="#ppt_x"/>
                                          </p:val>
                                        </p:tav>
                                        <p:tav tm="100000">
                                          <p:val>
                                            <p:strVal val="#ppt_x"/>
                                          </p:val>
                                        </p:tav>
                                      </p:tavLst>
                                    </p:anim>
                                    <p:anim calcmode="lin" valueType="num">
                                      <p:cBhvr>
                                        <p:cTn id="21"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6" name="Content Placeholder 5"/>
          <p:cNvPicPr>
            <a:picLocks noGrp="1" noChangeAspect="1"/>
          </p:cNvPicPr>
          <p:nvPr>
            <p:ph idx="1"/>
          </p:nvPr>
        </p:nvPicPr>
        <p:blipFill rotWithShape="1">
          <a:blip r:embed="rId2">
            <a:extLst>
              <a:ext uri="{28A0092B-C50C-407E-A947-70E740481C1C}">
                <a14:useLocalDpi xmlns:a14="http://schemas.microsoft.com/office/drawing/2010/main" val="0"/>
              </a:ext>
            </a:extLst>
          </a:blip>
          <a:srcRect l="49010" r="2442"/>
          <a:stretch/>
        </p:blipFill>
        <p:spPr>
          <a:xfrm>
            <a:off x="5911159" y="2548890"/>
            <a:ext cx="5449266" cy="3874770"/>
          </a:xfrm>
          <a:prstGeom prst="rect">
            <a:avLst/>
          </a:prstGeom>
          <a:ln w="38100" cap="sq">
            <a:solidFill>
              <a:srgbClr val="002060"/>
            </a:solidFill>
            <a:prstDash val="solid"/>
            <a:miter lim="800000"/>
          </a:ln>
          <a:effectLst/>
        </p:spPr>
      </p:pic>
      <p:pic>
        <p:nvPicPr>
          <p:cNvPr id="4" name="Picture 3"/>
          <p:cNvPicPr>
            <a:picLocks noChangeAspect="1"/>
          </p:cNvPicPr>
          <p:nvPr/>
        </p:nvPicPr>
        <p:blipFill>
          <a:blip r:embed="rId3"/>
          <a:stretch>
            <a:fillRect/>
          </a:stretch>
        </p:blipFill>
        <p:spPr>
          <a:xfrm>
            <a:off x="0" y="517525"/>
            <a:ext cx="12205250" cy="877900"/>
          </a:xfrm>
          <a:prstGeom prst="rect">
            <a:avLst/>
          </a:prstGeom>
        </p:spPr>
      </p:pic>
      <p:sp>
        <p:nvSpPr>
          <p:cNvPr id="5" name="Title 1"/>
          <p:cNvSpPr txBox="1">
            <a:spLocks/>
          </p:cNvSpPr>
          <p:nvPr/>
        </p:nvSpPr>
        <p:spPr>
          <a:xfrm>
            <a:off x="844825" y="342264"/>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smtClean="0">
                <a:solidFill>
                  <a:schemeClr val="bg1"/>
                </a:solidFill>
              </a:rPr>
              <a:t>SWD INC.</a:t>
            </a:r>
            <a:endParaRPr lang="en-US" dirty="0">
              <a:solidFill>
                <a:schemeClr val="bg1"/>
              </a:solidFill>
            </a:endParaRPr>
          </a:p>
        </p:txBody>
      </p:sp>
      <p:sp>
        <p:nvSpPr>
          <p:cNvPr id="3" name="Rectangle 2"/>
          <p:cNvSpPr/>
          <p:nvPr/>
        </p:nvSpPr>
        <p:spPr>
          <a:xfrm>
            <a:off x="838200" y="1865949"/>
            <a:ext cx="5231130" cy="1938992"/>
          </a:xfrm>
          <a:prstGeom prst="rect">
            <a:avLst/>
          </a:prstGeom>
        </p:spPr>
        <p:txBody>
          <a:bodyPr wrap="square">
            <a:spAutoFit/>
          </a:bodyPr>
          <a:lstStyle/>
          <a:p>
            <a:r>
              <a:rPr lang="en-US" sz="2400" dirty="0"/>
              <a:t>The SWD team will provide world-class, customer-focused, sustainable, and socially responsible solutions</a:t>
            </a:r>
            <a:r>
              <a:rPr lang="en-US" sz="2400" dirty="0" smtClean="0"/>
              <a:t>.</a:t>
            </a:r>
          </a:p>
          <a:p>
            <a:endParaRPr lang="en-US" sz="2400" dirty="0"/>
          </a:p>
          <a:p>
            <a:r>
              <a:rPr lang="en-US" sz="2400" dirty="0" smtClean="0"/>
              <a:t>What We Do:</a:t>
            </a:r>
            <a:endParaRPr lang="en-US" sz="2400" dirty="0"/>
          </a:p>
        </p:txBody>
      </p:sp>
      <p:sp>
        <p:nvSpPr>
          <p:cNvPr id="7" name="Rectangle 6"/>
          <p:cNvSpPr/>
          <p:nvPr/>
        </p:nvSpPr>
        <p:spPr>
          <a:xfrm>
            <a:off x="844825" y="3241539"/>
            <a:ext cx="6096000" cy="2923877"/>
          </a:xfrm>
          <a:prstGeom prst="rect">
            <a:avLst/>
          </a:prstGeom>
        </p:spPr>
        <p:txBody>
          <a:bodyPr>
            <a:spAutoFit/>
          </a:bodyPr>
          <a:lstStyle/>
          <a:p>
            <a:endParaRPr lang="en-US" sz="2400" dirty="0"/>
          </a:p>
          <a:p>
            <a:endParaRPr lang="en-US" sz="1100" dirty="0">
              <a:latin typeface="+mj-lt"/>
            </a:endParaRPr>
          </a:p>
          <a:p>
            <a:pPr marL="342900" indent="-342900">
              <a:buFont typeface="Arial" panose="020B0604020202020204" pitchFamily="34" charset="0"/>
              <a:buChar char="•"/>
            </a:pPr>
            <a:r>
              <a:rPr lang="en-US" sz="2400" dirty="0">
                <a:latin typeface="+mj-lt"/>
              </a:rPr>
              <a:t>Plating </a:t>
            </a:r>
            <a:r>
              <a:rPr lang="en-US" sz="2400" dirty="0" smtClean="0">
                <a:latin typeface="+mj-lt"/>
              </a:rPr>
              <a:t>Capabilities</a:t>
            </a:r>
            <a:endParaRPr lang="en-US" sz="2400" dirty="0">
              <a:latin typeface="+mj-lt"/>
            </a:endParaRPr>
          </a:p>
          <a:p>
            <a:pPr marL="342900" indent="-342900">
              <a:buFont typeface="Arial" panose="020B0604020202020204" pitchFamily="34" charset="0"/>
              <a:buChar char="•"/>
            </a:pPr>
            <a:r>
              <a:rPr lang="en-US" sz="2400" dirty="0">
                <a:latin typeface="+mj-lt"/>
              </a:rPr>
              <a:t>Black Oxide Basics</a:t>
            </a:r>
          </a:p>
          <a:p>
            <a:pPr marL="342900" indent="-342900">
              <a:buFont typeface="Arial" panose="020B0604020202020204" pitchFamily="34" charset="0"/>
              <a:buChar char="•"/>
            </a:pPr>
            <a:r>
              <a:rPr lang="en-US" sz="2400" dirty="0">
                <a:latin typeface="+mj-lt"/>
              </a:rPr>
              <a:t>Dip Spin Coatings</a:t>
            </a:r>
          </a:p>
          <a:p>
            <a:pPr marL="342900" indent="-342900">
              <a:buFont typeface="Arial" panose="020B0604020202020204" pitchFamily="34" charset="0"/>
              <a:buChar char="•"/>
            </a:pPr>
            <a:r>
              <a:rPr lang="en-US" sz="2400" dirty="0">
                <a:latin typeface="+mj-lt"/>
              </a:rPr>
              <a:t>Dip Spin Specs</a:t>
            </a:r>
          </a:p>
          <a:p>
            <a:pPr marL="342900" indent="-342900">
              <a:buFont typeface="Arial" panose="020B0604020202020204" pitchFamily="34" charset="0"/>
              <a:buChar char="•"/>
            </a:pPr>
            <a:r>
              <a:rPr lang="en-US" sz="2400" dirty="0">
                <a:latin typeface="+mj-lt"/>
              </a:rPr>
              <a:t>Sorting Capabilities</a:t>
            </a:r>
          </a:p>
          <a:p>
            <a:pPr marL="342900" indent="-342900">
              <a:buFont typeface="Arial" panose="020B0604020202020204" pitchFamily="34" charset="0"/>
              <a:buChar char="•"/>
            </a:pPr>
            <a:r>
              <a:rPr lang="en-US" sz="2400" dirty="0">
                <a:latin typeface="+mj-lt"/>
              </a:rPr>
              <a:t>Fastener Sorting</a:t>
            </a:r>
          </a:p>
        </p:txBody>
      </p:sp>
    </p:spTree>
    <p:extLst>
      <p:ext uri="{BB962C8B-B14F-4D97-AF65-F5344CB8AC3E}">
        <p14:creationId xmlns:p14="http://schemas.microsoft.com/office/powerpoint/2010/main" val="1155733249"/>
      </p:ext>
    </p:extLst>
  </p:cSld>
  <p:clrMapOvr>
    <a:masterClrMapping/>
  </p:clrMapOvr>
  <p:transition spd="slow" advTm="9173">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6625" y="588956"/>
            <a:ext cx="12205250" cy="877900"/>
          </a:xfrm>
          <a:prstGeom prst="rect">
            <a:avLst/>
          </a:prstGeom>
        </p:spPr>
      </p:pic>
      <p:sp>
        <p:nvSpPr>
          <p:cNvPr id="2" name="Title 1"/>
          <p:cNvSpPr>
            <a:spLocks noGrp="1"/>
          </p:cNvSpPr>
          <p:nvPr>
            <p:ph type="title"/>
          </p:nvPr>
        </p:nvSpPr>
        <p:spPr/>
        <p:txBody>
          <a:bodyPr/>
          <a:lstStyle/>
          <a:p>
            <a:r>
              <a:rPr lang="en-US" dirty="0" smtClean="0">
                <a:solidFill>
                  <a:schemeClr val="bg1"/>
                </a:solidFill>
              </a:rPr>
              <a:t>PET SUPPLIES PLUS</a:t>
            </a:r>
            <a:endParaRPr lang="en-US" dirty="0">
              <a:solidFill>
                <a:schemeClr val="bg1"/>
              </a:solidFill>
            </a:endParaRPr>
          </a:p>
        </p:txBody>
      </p:sp>
      <p:pic>
        <p:nvPicPr>
          <p:cNvPr id="8" name="Content Placeholder 7"/>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23850" y="1764499"/>
            <a:ext cx="5118391" cy="4687253"/>
          </a:xfrm>
        </p:spPr>
      </p:pic>
      <p:pic>
        <p:nvPicPr>
          <p:cNvPr id="11" name="Pictur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71209" y="1914519"/>
            <a:ext cx="4387215" cy="4387215"/>
          </a:xfrm>
          <a:prstGeom prst="rect">
            <a:avLst/>
          </a:prstGeom>
          <a:ln w="38100" cap="sq">
            <a:solidFill>
              <a:srgbClr val="002060"/>
            </a:solidFill>
            <a:prstDash val="solid"/>
            <a:miter lim="800000"/>
          </a:ln>
          <a:effectLst/>
        </p:spPr>
      </p:pic>
      <p:pic>
        <p:nvPicPr>
          <p:cNvPr id="9" name="Picture 8"/>
          <p:cNvPicPr>
            <a:picLocks noChangeAspect="1"/>
          </p:cNvPicPr>
          <p:nvPr/>
        </p:nvPicPr>
        <p:blipFill rotWithShape="1">
          <a:blip r:embed="rId5">
            <a:extLst>
              <a:ext uri="{28A0092B-C50C-407E-A947-70E740481C1C}">
                <a14:useLocalDpi xmlns:a14="http://schemas.microsoft.com/office/drawing/2010/main" val="0"/>
              </a:ext>
            </a:extLst>
          </a:blip>
          <a:srcRect l="27236" t="45332" r="52439" b="16585"/>
          <a:stretch/>
        </p:blipFill>
        <p:spPr>
          <a:xfrm>
            <a:off x="5023631" y="5334552"/>
            <a:ext cx="897890" cy="1113384"/>
          </a:xfrm>
          <a:prstGeom prst="rect">
            <a:avLst/>
          </a:prstGeom>
        </p:spPr>
      </p:pic>
      <p:pic>
        <p:nvPicPr>
          <p:cNvPr id="5" name="Picture 4"/>
          <p:cNvPicPr>
            <a:picLocks noChangeAspect="1"/>
          </p:cNvPicPr>
          <p:nvPr/>
        </p:nvPicPr>
        <p:blipFill rotWithShape="1">
          <a:blip r:embed="rId5" cstate="print">
            <a:extLst>
              <a:ext uri="{28A0092B-C50C-407E-A947-70E740481C1C}">
                <a14:useLocalDpi xmlns:a14="http://schemas.microsoft.com/office/drawing/2010/main" val="0"/>
              </a:ext>
            </a:extLst>
          </a:blip>
          <a:srcRect l="50488" t="7249" b="32554"/>
          <a:stretch/>
        </p:blipFill>
        <p:spPr>
          <a:xfrm>
            <a:off x="6019800" y="4495800"/>
            <a:ext cx="1254850" cy="1009650"/>
          </a:xfrm>
          <a:prstGeom prst="rect">
            <a:avLst/>
          </a:prstGeom>
        </p:spPr>
      </p:pic>
      <p:pic>
        <p:nvPicPr>
          <p:cNvPr id="10" name="Picture 9"/>
          <p:cNvPicPr>
            <a:picLocks noChangeAspect="1"/>
          </p:cNvPicPr>
          <p:nvPr/>
        </p:nvPicPr>
        <p:blipFill rotWithShape="1">
          <a:blip r:embed="rId5">
            <a:extLst>
              <a:ext uri="{28A0092B-C50C-407E-A947-70E740481C1C}">
                <a14:useLocalDpi xmlns:a14="http://schemas.microsoft.com/office/drawing/2010/main" val="0"/>
              </a:ext>
            </a:extLst>
          </a:blip>
          <a:srcRect l="4816" t="66012" r="73233" b="3276"/>
          <a:stretch/>
        </p:blipFill>
        <p:spPr>
          <a:xfrm>
            <a:off x="3894185" y="5752765"/>
            <a:ext cx="1022204" cy="946485"/>
          </a:xfrm>
          <a:prstGeom prst="rect">
            <a:avLst/>
          </a:prstGeom>
        </p:spPr>
      </p:pic>
    </p:spTree>
    <p:extLst>
      <p:ext uri="{BB962C8B-B14F-4D97-AF65-F5344CB8AC3E}">
        <p14:creationId xmlns:p14="http://schemas.microsoft.com/office/powerpoint/2010/main" val="1119116616"/>
      </p:ext>
    </p:extLst>
  </p:cSld>
  <p:clrMapOvr>
    <a:masterClrMapping/>
  </p:clrMapOvr>
  <p:transition spd="slow" advTm="9038">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1000"/>
                                        <p:tgtEl>
                                          <p:spTgt spid="9"/>
                                        </p:tgtEl>
                                      </p:cBhvr>
                                    </p:animEffect>
                                    <p:anim calcmode="lin" valueType="num">
                                      <p:cBhvr>
                                        <p:cTn id="14" dur="1000" fill="hold"/>
                                        <p:tgtEl>
                                          <p:spTgt spid="9"/>
                                        </p:tgtEl>
                                        <p:attrNameLst>
                                          <p:attrName>ppt_x</p:attrName>
                                        </p:attrNameLst>
                                      </p:cBhvr>
                                      <p:tavLst>
                                        <p:tav tm="0">
                                          <p:val>
                                            <p:strVal val="#ppt_x"/>
                                          </p:val>
                                        </p:tav>
                                        <p:tav tm="100000">
                                          <p:val>
                                            <p:strVal val="#ppt_x"/>
                                          </p:val>
                                        </p:tav>
                                      </p:tavLst>
                                    </p:anim>
                                    <p:anim calcmode="lin" valueType="num">
                                      <p:cBhvr>
                                        <p:cTn id="15" dur="1000" fill="hold"/>
                                        <p:tgtEl>
                                          <p:spTgt spid="9"/>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1000"/>
                                        <p:tgtEl>
                                          <p:spTgt spid="5"/>
                                        </p:tgtEl>
                                      </p:cBhvr>
                                    </p:animEffect>
                                    <p:anim calcmode="lin" valueType="num">
                                      <p:cBhvr>
                                        <p:cTn id="20" dur="1000" fill="hold"/>
                                        <p:tgtEl>
                                          <p:spTgt spid="5"/>
                                        </p:tgtEl>
                                        <p:attrNameLst>
                                          <p:attrName>ppt_x</p:attrName>
                                        </p:attrNameLst>
                                      </p:cBhvr>
                                      <p:tavLst>
                                        <p:tav tm="0">
                                          <p:val>
                                            <p:strVal val="#ppt_x"/>
                                          </p:val>
                                        </p:tav>
                                        <p:tav tm="100000">
                                          <p:val>
                                            <p:strVal val="#ppt_x"/>
                                          </p:val>
                                        </p:tav>
                                      </p:tavLst>
                                    </p:anim>
                                    <p:anim calcmode="lin" valueType="num">
                                      <p:cBhvr>
                                        <p:cTn id="21" dur="1000" fill="hold"/>
                                        <p:tgtEl>
                                          <p:spTgt spid="5"/>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1000"/>
                                        <p:tgtEl>
                                          <p:spTgt spid="11"/>
                                        </p:tgtEl>
                                      </p:cBhvr>
                                    </p:animEffect>
                                    <p:anim calcmode="lin" valueType="num">
                                      <p:cBhvr>
                                        <p:cTn id="26" dur="1000" fill="hold"/>
                                        <p:tgtEl>
                                          <p:spTgt spid="11"/>
                                        </p:tgtEl>
                                        <p:attrNameLst>
                                          <p:attrName>ppt_x</p:attrName>
                                        </p:attrNameLst>
                                      </p:cBhvr>
                                      <p:tavLst>
                                        <p:tav tm="0">
                                          <p:val>
                                            <p:strVal val="#ppt_x"/>
                                          </p:val>
                                        </p:tav>
                                        <p:tav tm="100000">
                                          <p:val>
                                            <p:strVal val="#ppt_x"/>
                                          </p:val>
                                        </p:tav>
                                      </p:tavLst>
                                    </p:anim>
                                    <p:anim calcmode="lin" valueType="num">
                                      <p:cBhvr>
                                        <p:cTn id="27"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3250" y="578070"/>
            <a:ext cx="12205250" cy="877900"/>
          </a:xfrm>
          <a:prstGeom prst="rect">
            <a:avLst/>
          </a:prstGeom>
        </p:spPr>
      </p:pic>
      <p:sp>
        <p:nvSpPr>
          <p:cNvPr id="2" name="Title 1"/>
          <p:cNvSpPr>
            <a:spLocks noGrp="1"/>
          </p:cNvSpPr>
          <p:nvPr>
            <p:ph type="title"/>
          </p:nvPr>
        </p:nvSpPr>
        <p:spPr/>
        <p:txBody>
          <a:bodyPr/>
          <a:lstStyle/>
          <a:p>
            <a:r>
              <a:rPr lang="en-US" dirty="0" smtClean="0">
                <a:solidFill>
                  <a:schemeClr val="bg1"/>
                </a:solidFill>
              </a:rPr>
              <a:t>RENEW SANDBLASTING &amp; REFINISHING</a:t>
            </a:r>
            <a:endParaRPr lang="en-US" dirty="0">
              <a:solidFill>
                <a:schemeClr val="bg1"/>
              </a:solidFill>
            </a:endParaRPr>
          </a:p>
        </p:txBody>
      </p:sp>
      <p:sp>
        <p:nvSpPr>
          <p:cNvPr id="3" name="Rectangle 2"/>
          <p:cNvSpPr/>
          <p:nvPr/>
        </p:nvSpPr>
        <p:spPr>
          <a:xfrm>
            <a:off x="428694" y="1690688"/>
            <a:ext cx="3739489" cy="2677656"/>
          </a:xfrm>
          <a:prstGeom prst="rect">
            <a:avLst/>
          </a:prstGeom>
        </p:spPr>
        <p:txBody>
          <a:bodyPr wrap="square">
            <a:spAutoFit/>
          </a:bodyPr>
          <a:lstStyle/>
          <a:p>
            <a:r>
              <a:rPr lang="en-US" sz="2400" dirty="0"/>
              <a:t>ReNew offers full body shop capabilities including fiberglass and plastic repair. They specialize in the refurbishing of scissor lifts, aerial lifts, trucks, trailers, and heavy equipment.</a:t>
            </a:r>
          </a:p>
        </p:txBody>
      </p:sp>
      <p:sp>
        <p:nvSpPr>
          <p:cNvPr id="12" name="Diamond 11"/>
          <p:cNvSpPr/>
          <p:nvPr/>
        </p:nvSpPr>
        <p:spPr>
          <a:xfrm>
            <a:off x="4744372" y="1838528"/>
            <a:ext cx="2764534" cy="2764534"/>
          </a:xfrm>
          <a:prstGeom prst="diamond">
            <a:avLst/>
          </a:prstGeom>
          <a:blipFill dpi="0" rotWithShape="1">
            <a:blip r:embed="rId3">
              <a:extLst>
                <a:ext uri="{28A0092B-C50C-407E-A947-70E740481C1C}">
                  <a14:useLocalDpi xmlns:a14="http://schemas.microsoft.com/office/drawing/2010/main" val="0"/>
                </a:ext>
              </a:extLst>
            </a:blip>
            <a:srcRect/>
            <a:stretch>
              <a:fillRect/>
            </a:stretch>
          </a:blipFill>
          <a:ln w="28575">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Diamond 13"/>
          <p:cNvSpPr/>
          <p:nvPr/>
        </p:nvSpPr>
        <p:spPr>
          <a:xfrm>
            <a:off x="6216479" y="3339668"/>
            <a:ext cx="2764534" cy="2764534"/>
          </a:xfrm>
          <a:prstGeom prst="diamond">
            <a:avLst/>
          </a:prstGeom>
          <a:blipFill dpi="0" rotWithShape="1">
            <a:blip r:embed="rId4">
              <a:extLst>
                <a:ext uri="{28A0092B-C50C-407E-A947-70E740481C1C}">
                  <a14:useLocalDpi xmlns:a14="http://schemas.microsoft.com/office/drawing/2010/main" val="0"/>
                </a:ext>
              </a:extLst>
            </a:blip>
            <a:srcRect/>
            <a:stretch>
              <a:fillRect/>
            </a:stretch>
          </a:blipFill>
          <a:ln w="28575">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Diamond 14"/>
          <p:cNvSpPr/>
          <p:nvPr/>
        </p:nvSpPr>
        <p:spPr>
          <a:xfrm>
            <a:off x="3266656" y="3339668"/>
            <a:ext cx="2764534" cy="2764534"/>
          </a:xfrm>
          <a:prstGeom prst="diamond">
            <a:avLst/>
          </a:prstGeom>
          <a:blipFill dpi="0" rotWithShape="1">
            <a:blip r:embed="rId5">
              <a:extLst>
                <a:ext uri="{28A0092B-C50C-407E-A947-70E740481C1C}">
                  <a14:useLocalDpi xmlns:a14="http://schemas.microsoft.com/office/drawing/2010/main" val="0"/>
                </a:ext>
              </a:extLst>
            </a:blip>
            <a:srcRect/>
            <a:stretch>
              <a:fillRect/>
            </a:stretch>
          </a:blipFill>
          <a:ln w="28575">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Diamond 15"/>
          <p:cNvSpPr/>
          <p:nvPr/>
        </p:nvSpPr>
        <p:spPr>
          <a:xfrm>
            <a:off x="7693037" y="1838528"/>
            <a:ext cx="2764534" cy="2764534"/>
          </a:xfrm>
          <a:prstGeom prst="diamond">
            <a:avLst/>
          </a:prstGeom>
          <a:blipFill dpi="0" rotWithShape="1">
            <a:blip r:embed="rId6">
              <a:extLst>
                <a:ext uri="{28A0092B-C50C-407E-A947-70E740481C1C}">
                  <a14:useLocalDpi xmlns:a14="http://schemas.microsoft.com/office/drawing/2010/main" val="0"/>
                </a:ext>
              </a:extLst>
            </a:blip>
            <a:srcRect/>
            <a:stretch>
              <a:fillRect/>
            </a:stretch>
          </a:blipFill>
          <a:ln w="28575">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Diamond 16"/>
          <p:cNvSpPr/>
          <p:nvPr/>
        </p:nvSpPr>
        <p:spPr>
          <a:xfrm>
            <a:off x="9169594" y="3339668"/>
            <a:ext cx="2764534" cy="2764534"/>
          </a:xfrm>
          <a:prstGeom prst="diamond">
            <a:avLst/>
          </a:prstGeom>
          <a:blipFill dpi="0" rotWithShape="1">
            <a:blip r:embed="rId7">
              <a:extLst>
                <a:ext uri="{28A0092B-C50C-407E-A947-70E740481C1C}">
                  <a14:useLocalDpi xmlns:a14="http://schemas.microsoft.com/office/drawing/2010/main" val="0"/>
                </a:ext>
              </a:extLst>
            </a:blip>
            <a:srcRect/>
            <a:stretch>
              <a:fillRect/>
            </a:stretch>
          </a:blipFill>
          <a:ln w="28575">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114807545"/>
      </p:ext>
    </p:extLst>
  </p:cSld>
  <p:clrMapOvr>
    <a:masterClrMapping/>
  </p:clrMapOvr>
  <p:transition spd="slow" advTm="8791">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1000"/>
                                        <p:tgtEl>
                                          <p:spTgt spid="12"/>
                                        </p:tgtEl>
                                      </p:cBhvr>
                                    </p:animEffect>
                                    <p:anim calcmode="lin" valueType="num">
                                      <p:cBhvr>
                                        <p:cTn id="14" dur="1000" fill="hold"/>
                                        <p:tgtEl>
                                          <p:spTgt spid="12"/>
                                        </p:tgtEl>
                                        <p:attrNameLst>
                                          <p:attrName>ppt_x</p:attrName>
                                        </p:attrNameLst>
                                      </p:cBhvr>
                                      <p:tavLst>
                                        <p:tav tm="0">
                                          <p:val>
                                            <p:strVal val="#ppt_x"/>
                                          </p:val>
                                        </p:tav>
                                        <p:tav tm="100000">
                                          <p:val>
                                            <p:strVal val="#ppt_x"/>
                                          </p:val>
                                        </p:tav>
                                      </p:tavLst>
                                    </p:anim>
                                    <p:anim calcmode="lin" valueType="num">
                                      <p:cBhvr>
                                        <p:cTn id="15" dur="1000" fill="hold"/>
                                        <p:tgtEl>
                                          <p:spTgt spid="12"/>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1000"/>
                                        <p:tgtEl>
                                          <p:spTgt spid="14"/>
                                        </p:tgtEl>
                                      </p:cBhvr>
                                    </p:animEffect>
                                    <p:anim calcmode="lin" valueType="num">
                                      <p:cBhvr>
                                        <p:cTn id="20" dur="1000" fill="hold"/>
                                        <p:tgtEl>
                                          <p:spTgt spid="14"/>
                                        </p:tgtEl>
                                        <p:attrNameLst>
                                          <p:attrName>ppt_x</p:attrName>
                                        </p:attrNameLst>
                                      </p:cBhvr>
                                      <p:tavLst>
                                        <p:tav tm="0">
                                          <p:val>
                                            <p:strVal val="#ppt_x"/>
                                          </p:val>
                                        </p:tav>
                                        <p:tav tm="100000">
                                          <p:val>
                                            <p:strVal val="#ppt_x"/>
                                          </p:val>
                                        </p:tav>
                                      </p:tavLst>
                                    </p:anim>
                                    <p:anim calcmode="lin" valueType="num">
                                      <p:cBhvr>
                                        <p:cTn id="21" dur="1000" fill="hold"/>
                                        <p:tgtEl>
                                          <p:spTgt spid="14"/>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grpId="0" nodeType="after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fade">
                                      <p:cBhvr>
                                        <p:cTn id="25" dur="1000"/>
                                        <p:tgtEl>
                                          <p:spTgt spid="16"/>
                                        </p:tgtEl>
                                      </p:cBhvr>
                                    </p:animEffect>
                                    <p:anim calcmode="lin" valueType="num">
                                      <p:cBhvr>
                                        <p:cTn id="26" dur="1000" fill="hold"/>
                                        <p:tgtEl>
                                          <p:spTgt spid="16"/>
                                        </p:tgtEl>
                                        <p:attrNameLst>
                                          <p:attrName>ppt_x</p:attrName>
                                        </p:attrNameLst>
                                      </p:cBhvr>
                                      <p:tavLst>
                                        <p:tav tm="0">
                                          <p:val>
                                            <p:strVal val="#ppt_x"/>
                                          </p:val>
                                        </p:tav>
                                        <p:tav tm="100000">
                                          <p:val>
                                            <p:strVal val="#ppt_x"/>
                                          </p:val>
                                        </p:tav>
                                      </p:tavLst>
                                    </p:anim>
                                    <p:anim calcmode="lin" valueType="num">
                                      <p:cBhvr>
                                        <p:cTn id="27" dur="1000" fill="hold"/>
                                        <p:tgtEl>
                                          <p:spTgt spid="16"/>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1000"/>
                                        <p:tgtEl>
                                          <p:spTgt spid="17"/>
                                        </p:tgtEl>
                                      </p:cBhvr>
                                    </p:animEffect>
                                    <p:anim calcmode="lin" valueType="num">
                                      <p:cBhvr>
                                        <p:cTn id="32" dur="1000" fill="hold"/>
                                        <p:tgtEl>
                                          <p:spTgt spid="17"/>
                                        </p:tgtEl>
                                        <p:attrNameLst>
                                          <p:attrName>ppt_x</p:attrName>
                                        </p:attrNameLst>
                                      </p:cBhvr>
                                      <p:tavLst>
                                        <p:tav tm="0">
                                          <p:val>
                                            <p:strVal val="#ppt_x"/>
                                          </p:val>
                                        </p:tav>
                                        <p:tav tm="100000">
                                          <p:val>
                                            <p:strVal val="#ppt_x"/>
                                          </p:val>
                                        </p:tav>
                                      </p:tavLst>
                                    </p:anim>
                                    <p:anim calcmode="lin" valueType="num">
                                      <p:cBhvr>
                                        <p:cTn id="33"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4" grpId="0" animBg="1"/>
      <p:bldP spid="15" grpId="0" animBg="1"/>
      <p:bldP spid="16" grpId="0" animBg="1"/>
      <p:bldP spid="1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587491" y="1223796"/>
            <a:ext cx="4884419" cy="2442210"/>
          </a:xfrm>
          <a:prstGeom prst="rect">
            <a:avLst/>
          </a:prstGeom>
        </p:spPr>
      </p:pic>
      <p:pic>
        <p:nvPicPr>
          <p:cNvPr id="4" name="Picture 3"/>
          <p:cNvPicPr>
            <a:picLocks noChangeAspect="1"/>
          </p:cNvPicPr>
          <p:nvPr/>
        </p:nvPicPr>
        <p:blipFill>
          <a:blip r:embed="rId3"/>
          <a:stretch>
            <a:fillRect/>
          </a:stretch>
        </p:blipFill>
        <p:spPr>
          <a:xfrm>
            <a:off x="-6625" y="588956"/>
            <a:ext cx="12205250" cy="877900"/>
          </a:xfrm>
          <a:prstGeom prst="rect">
            <a:avLst/>
          </a:prstGeom>
        </p:spPr>
      </p:pic>
      <p:pic>
        <p:nvPicPr>
          <p:cNvPr id="5" name="Picture 4"/>
          <p:cNvPicPr>
            <a:picLocks noChangeAspect="1"/>
          </p:cNvPicPr>
          <p:nvPr/>
        </p:nvPicPr>
        <p:blipFill>
          <a:blip r:embed="rId3"/>
          <a:stretch>
            <a:fillRect/>
          </a:stretch>
        </p:blipFill>
        <p:spPr>
          <a:xfrm>
            <a:off x="-13250" y="588956"/>
            <a:ext cx="12205250" cy="877900"/>
          </a:xfrm>
          <a:prstGeom prst="rect">
            <a:avLst/>
          </a:prstGeom>
        </p:spPr>
      </p:pic>
      <p:sp>
        <p:nvSpPr>
          <p:cNvPr id="2" name="Title 1"/>
          <p:cNvSpPr>
            <a:spLocks noGrp="1"/>
          </p:cNvSpPr>
          <p:nvPr>
            <p:ph type="title"/>
          </p:nvPr>
        </p:nvSpPr>
        <p:spPr/>
        <p:txBody>
          <a:bodyPr/>
          <a:lstStyle/>
          <a:p>
            <a:r>
              <a:rPr lang="en-US" dirty="0" smtClean="0">
                <a:solidFill>
                  <a:schemeClr val="bg1"/>
                </a:solidFill>
              </a:rPr>
              <a:t>TRAINING FOR WARRIORS</a:t>
            </a:r>
            <a:endParaRPr lang="en-US" dirty="0">
              <a:solidFill>
                <a:schemeClr val="bg1"/>
              </a:solidFill>
            </a:endParaRPr>
          </a:p>
        </p:txBody>
      </p:sp>
      <p:sp>
        <p:nvSpPr>
          <p:cNvPr id="3" name="Content Placeholder 2"/>
          <p:cNvSpPr>
            <a:spLocks noGrp="1"/>
          </p:cNvSpPr>
          <p:nvPr>
            <p:ph idx="1"/>
          </p:nvPr>
        </p:nvSpPr>
        <p:spPr>
          <a:xfrm>
            <a:off x="534395" y="1690687"/>
            <a:ext cx="5554980" cy="2572704"/>
          </a:xfrm>
        </p:spPr>
        <p:txBody>
          <a:bodyPr>
            <a:noAutofit/>
          </a:bodyPr>
          <a:lstStyle/>
          <a:p>
            <a:pPr marL="0" indent="0">
              <a:buNone/>
            </a:pPr>
            <a:r>
              <a:rPr lang="en-US" sz="2400" dirty="0"/>
              <a:t>The TFW system began as a fitness program originally created for some of the best combat athletes in the world more than 15 years ago. Today,  the training methods of the TFW system can benefit anyone looking to lose fat, build muscle and feel good.   TFW is taught by a global network of affiliated coaches and trainers that run the TFW system at licensed TFW locations.  Now with over 250 affiliate locations in 30 countries, thousands of people per day are using the TFW system to bring his or her fitness to another level in order to fight this battle called life.</a:t>
            </a:r>
          </a:p>
        </p:txBody>
      </p:sp>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328546" y="3442174"/>
            <a:ext cx="2341483" cy="3121976"/>
          </a:xfrm>
          <a:prstGeom prst="rect">
            <a:avLst/>
          </a:prstGeom>
          <a:ln w="38100" cap="sq">
            <a:solidFill>
              <a:srgbClr val="002060"/>
            </a:solidFill>
            <a:prstDash val="solid"/>
            <a:miter lim="800000"/>
          </a:ln>
          <a:effectLst/>
        </p:spPr>
      </p:pic>
      <p:pic>
        <p:nvPicPr>
          <p:cNvPr id="8" name="Picture 7"/>
          <p:cNvPicPr>
            <a:picLocks noChangeAspect="1"/>
          </p:cNvPicPr>
          <p:nvPr/>
        </p:nvPicPr>
        <p:blipFill rotWithShape="1">
          <a:blip r:embed="rId5">
            <a:extLst>
              <a:ext uri="{28A0092B-C50C-407E-A947-70E740481C1C}">
                <a14:useLocalDpi xmlns:a14="http://schemas.microsoft.com/office/drawing/2010/main" val="0"/>
              </a:ext>
            </a:extLst>
          </a:blip>
          <a:srcRect l="13807" t="5426" r="3464" b="17187"/>
          <a:stretch/>
        </p:blipFill>
        <p:spPr>
          <a:xfrm>
            <a:off x="6526531" y="3442174"/>
            <a:ext cx="2503170" cy="3121976"/>
          </a:xfrm>
          <a:prstGeom prst="rect">
            <a:avLst/>
          </a:prstGeom>
          <a:ln w="38100" cap="sq">
            <a:solidFill>
              <a:srgbClr val="002060"/>
            </a:solidFill>
            <a:prstDash val="solid"/>
            <a:miter lim="800000"/>
          </a:ln>
          <a:effectLst/>
        </p:spPr>
      </p:pic>
    </p:spTree>
    <p:extLst>
      <p:ext uri="{BB962C8B-B14F-4D97-AF65-F5344CB8AC3E}">
        <p14:creationId xmlns:p14="http://schemas.microsoft.com/office/powerpoint/2010/main" val="1408030792"/>
      </p:ext>
    </p:extLst>
  </p:cSld>
  <p:clrMapOvr>
    <a:masterClrMapping/>
  </p:clrMapOvr>
  <p:transition spd="slow" advTm="9009">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anim calcmode="lin" valueType="num">
                                      <p:cBhvr>
                                        <p:cTn id="14" dur="1000" fill="hold"/>
                                        <p:tgtEl>
                                          <p:spTgt spid="6"/>
                                        </p:tgtEl>
                                        <p:attrNameLst>
                                          <p:attrName>ppt_x</p:attrName>
                                        </p:attrNameLst>
                                      </p:cBhvr>
                                      <p:tavLst>
                                        <p:tav tm="0">
                                          <p:val>
                                            <p:strVal val="#ppt_x"/>
                                          </p:val>
                                        </p:tav>
                                        <p:tav tm="100000">
                                          <p:val>
                                            <p:strVal val="#ppt_x"/>
                                          </p:val>
                                        </p:tav>
                                      </p:tavLst>
                                    </p:anim>
                                    <p:anim calcmode="lin" valueType="num">
                                      <p:cBhvr>
                                        <p:cTn id="15" dur="100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1000"/>
                                        <p:tgtEl>
                                          <p:spTgt spid="7"/>
                                        </p:tgtEl>
                                      </p:cBhvr>
                                    </p:animEffect>
                                    <p:anim calcmode="lin" valueType="num">
                                      <p:cBhvr>
                                        <p:cTn id="20" dur="1000" fill="hold"/>
                                        <p:tgtEl>
                                          <p:spTgt spid="7"/>
                                        </p:tgtEl>
                                        <p:attrNameLst>
                                          <p:attrName>ppt_x</p:attrName>
                                        </p:attrNameLst>
                                      </p:cBhvr>
                                      <p:tavLst>
                                        <p:tav tm="0">
                                          <p:val>
                                            <p:strVal val="#ppt_x"/>
                                          </p:val>
                                        </p:tav>
                                        <p:tav tm="100000">
                                          <p:val>
                                            <p:strVal val="#ppt_x"/>
                                          </p:val>
                                        </p:tav>
                                      </p:tavLst>
                                    </p:anim>
                                    <p:anim calcmode="lin" valueType="num">
                                      <p:cBhvr>
                                        <p:cTn id="21"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6625" y="588956"/>
            <a:ext cx="12205250" cy="877900"/>
          </a:xfrm>
          <a:prstGeom prst="rect">
            <a:avLst/>
          </a:prstGeom>
        </p:spPr>
      </p:pic>
      <p:sp>
        <p:nvSpPr>
          <p:cNvPr id="2" name="Title 1"/>
          <p:cNvSpPr>
            <a:spLocks noGrp="1"/>
          </p:cNvSpPr>
          <p:nvPr>
            <p:ph type="title"/>
          </p:nvPr>
        </p:nvSpPr>
        <p:spPr/>
        <p:txBody>
          <a:bodyPr/>
          <a:lstStyle/>
          <a:p>
            <a:r>
              <a:rPr lang="en-US" dirty="0" smtClean="0">
                <a:solidFill>
                  <a:schemeClr val="bg1"/>
                </a:solidFill>
              </a:rPr>
              <a:t>TJ MAXX</a:t>
            </a:r>
            <a:endParaRPr lang="en-US" dirty="0">
              <a:solidFill>
                <a:schemeClr val="bg1"/>
              </a:solidFill>
            </a:endParaRPr>
          </a:p>
        </p:txBody>
      </p:sp>
      <p:pic>
        <p:nvPicPr>
          <p:cNvPr id="5" name="Content Placeholder 4"/>
          <p:cNvPicPr>
            <a:picLocks noGrp="1" noChangeAspect="1"/>
          </p:cNvPicPr>
          <p:nvPr>
            <p:ph idx="1"/>
          </p:nvPr>
        </p:nvPicPr>
        <p:blipFill rotWithShape="1">
          <a:blip r:embed="rId3" cstate="print">
            <a:extLst>
              <a:ext uri="{28A0092B-C50C-407E-A947-70E740481C1C}">
                <a14:useLocalDpi xmlns:a14="http://schemas.microsoft.com/office/drawing/2010/main" val="0"/>
              </a:ext>
            </a:extLst>
          </a:blip>
          <a:srcRect l="13285" r="3502" b="1137"/>
          <a:stretch/>
        </p:blipFill>
        <p:spPr>
          <a:xfrm>
            <a:off x="5336861" y="1685635"/>
            <a:ext cx="3135308" cy="4966625"/>
          </a:xfrm>
          <a:prstGeom prst="rect">
            <a:avLst/>
          </a:prstGeom>
          <a:ln w="38100" cap="sq">
            <a:solidFill>
              <a:srgbClr val="002060"/>
            </a:solidFill>
            <a:prstDash val="solid"/>
            <a:miter lim="800000"/>
          </a:ln>
          <a:effectLst/>
        </p:spPr>
      </p:pic>
      <p:pic>
        <p:nvPicPr>
          <p:cNvPr id="6" name="Picture 5"/>
          <p:cNvPicPr>
            <a:picLocks noChangeAspect="1"/>
          </p:cNvPicPr>
          <p:nvPr/>
        </p:nvPicPr>
        <p:blipFill rotWithShape="1">
          <a:blip r:embed="rId4" cstate="print">
            <a:extLst>
              <a:ext uri="{28A0092B-C50C-407E-A947-70E740481C1C}">
                <a14:useLocalDpi xmlns:a14="http://schemas.microsoft.com/office/drawing/2010/main" val="0"/>
              </a:ext>
            </a:extLst>
          </a:blip>
          <a:srcRect l="22410" r="9458"/>
          <a:stretch/>
        </p:blipFill>
        <p:spPr>
          <a:xfrm rot="5400000">
            <a:off x="8792078" y="4276394"/>
            <a:ext cx="2248600" cy="2475257"/>
          </a:xfrm>
          <a:prstGeom prst="rect">
            <a:avLst/>
          </a:prstGeom>
          <a:ln w="38100" cap="sq">
            <a:solidFill>
              <a:srgbClr val="002060"/>
            </a:solidFill>
            <a:prstDash val="solid"/>
            <a:miter lim="800000"/>
          </a:ln>
          <a:effectLst/>
        </p:spPr>
      </p:pic>
      <p:sp>
        <p:nvSpPr>
          <p:cNvPr id="7" name="Rectangle 6"/>
          <p:cNvSpPr/>
          <p:nvPr/>
        </p:nvSpPr>
        <p:spPr>
          <a:xfrm>
            <a:off x="838200" y="1685635"/>
            <a:ext cx="4141470" cy="3046988"/>
          </a:xfrm>
          <a:prstGeom prst="rect">
            <a:avLst/>
          </a:prstGeom>
        </p:spPr>
        <p:txBody>
          <a:bodyPr wrap="square">
            <a:spAutoFit/>
          </a:bodyPr>
          <a:lstStyle/>
          <a:p>
            <a:r>
              <a:rPr lang="en-US" dirty="0"/>
              <a:t> </a:t>
            </a:r>
            <a:r>
              <a:rPr lang="en-US" sz="2400" dirty="0"/>
              <a:t>At TJ Maxx, we deliver great value on ever-changing selections of brand name and designer fashions at prices generally 20%-60% below department and specialty store regular prices, on comparable merchandise, every day.</a:t>
            </a:r>
          </a:p>
        </p:txBody>
      </p:sp>
      <p:pic>
        <p:nvPicPr>
          <p:cNvPr id="8" name="Picture 7"/>
          <p:cNvPicPr>
            <a:picLocks noChangeAspect="1"/>
          </p:cNvPicPr>
          <p:nvPr/>
        </p:nvPicPr>
        <p:blipFill rotWithShape="1">
          <a:blip r:embed="rId5">
            <a:extLst>
              <a:ext uri="{28A0092B-C50C-407E-A947-70E740481C1C}">
                <a14:useLocalDpi xmlns:a14="http://schemas.microsoft.com/office/drawing/2010/main" val="0"/>
              </a:ext>
            </a:extLst>
          </a:blip>
          <a:srcRect l="25712" t="2557" r="-1"/>
          <a:stretch/>
        </p:blipFill>
        <p:spPr>
          <a:xfrm rot="5400000">
            <a:off x="8658386" y="1705998"/>
            <a:ext cx="2509197" cy="2468472"/>
          </a:xfrm>
          <a:prstGeom prst="rect">
            <a:avLst/>
          </a:prstGeom>
          <a:ln w="38100" cap="sq">
            <a:solidFill>
              <a:srgbClr val="002060"/>
            </a:solidFill>
            <a:prstDash val="solid"/>
            <a:miter lim="800000"/>
          </a:ln>
          <a:effectLst/>
        </p:spPr>
      </p:pic>
    </p:spTree>
    <p:extLst>
      <p:ext uri="{BB962C8B-B14F-4D97-AF65-F5344CB8AC3E}">
        <p14:creationId xmlns:p14="http://schemas.microsoft.com/office/powerpoint/2010/main" val="2370807224"/>
      </p:ext>
    </p:extLst>
  </p:cSld>
  <p:clrMapOvr>
    <a:masterClrMapping/>
  </p:clrMapOvr>
  <p:transition spd="slow" advTm="9118">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1000"/>
                                        <p:tgtEl>
                                          <p:spTgt spid="8"/>
                                        </p:tgtEl>
                                      </p:cBhvr>
                                    </p:animEffect>
                                    <p:anim calcmode="lin" valueType="num">
                                      <p:cBhvr>
                                        <p:cTn id="14" dur="1000" fill="hold"/>
                                        <p:tgtEl>
                                          <p:spTgt spid="8"/>
                                        </p:tgtEl>
                                        <p:attrNameLst>
                                          <p:attrName>ppt_x</p:attrName>
                                        </p:attrNameLst>
                                      </p:cBhvr>
                                      <p:tavLst>
                                        <p:tav tm="0">
                                          <p:val>
                                            <p:strVal val="#ppt_x"/>
                                          </p:val>
                                        </p:tav>
                                        <p:tav tm="100000">
                                          <p:val>
                                            <p:strVal val="#ppt_x"/>
                                          </p:val>
                                        </p:tav>
                                      </p:tavLst>
                                    </p:anim>
                                    <p:anim calcmode="lin" valueType="num">
                                      <p:cBhvr>
                                        <p:cTn id="15" dur="1000" fill="hold"/>
                                        <p:tgtEl>
                                          <p:spTgt spid="8"/>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000"/>
                                        <p:tgtEl>
                                          <p:spTgt spid="6"/>
                                        </p:tgtEl>
                                      </p:cBhvr>
                                    </p:animEffect>
                                    <p:anim calcmode="lin" valueType="num">
                                      <p:cBhvr>
                                        <p:cTn id="20" dur="1000" fill="hold"/>
                                        <p:tgtEl>
                                          <p:spTgt spid="6"/>
                                        </p:tgtEl>
                                        <p:attrNameLst>
                                          <p:attrName>ppt_x</p:attrName>
                                        </p:attrNameLst>
                                      </p:cBhvr>
                                      <p:tavLst>
                                        <p:tav tm="0">
                                          <p:val>
                                            <p:strVal val="#ppt_x"/>
                                          </p:val>
                                        </p:tav>
                                        <p:tav tm="100000">
                                          <p:val>
                                            <p:strVal val="#ppt_x"/>
                                          </p:val>
                                        </p:tav>
                                      </p:tavLst>
                                    </p:anim>
                                    <p:anim calcmode="lin" valueType="num">
                                      <p:cBhvr>
                                        <p:cTn id="21"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514932" y="1741477"/>
            <a:ext cx="2077110" cy="1906356"/>
          </a:xfrm>
          <a:prstGeom prst="rect">
            <a:avLst/>
          </a:prstGeom>
        </p:spPr>
      </p:pic>
      <p:pic>
        <p:nvPicPr>
          <p:cNvPr id="6" name="Content Placeholder 5"/>
          <p:cNvPicPr>
            <a:picLocks noGrp="1" noChangeAspect="1"/>
          </p:cNvPicPr>
          <p:nvPr>
            <p:ph idx="1"/>
          </p:nvPr>
        </p:nvPicPr>
        <p:blipFill rotWithShape="1">
          <a:blip r:embed="rId4" cstate="print">
            <a:extLst>
              <a:ext uri="{28A0092B-C50C-407E-A947-70E740481C1C}">
                <a14:useLocalDpi xmlns:a14="http://schemas.microsoft.com/office/drawing/2010/main" val="0"/>
              </a:ext>
            </a:extLst>
          </a:blip>
          <a:srcRect l="23098" t="7221" r="4197" b="3851"/>
          <a:stretch/>
        </p:blipFill>
        <p:spPr>
          <a:xfrm rot="5400000">
            <a:off x="4600870" y="2096745"/>
            <a:ext cx="2450123" cy="2247607"/>
          </a:xfrm>
          <a:prstGeom prst="rect">
            <a:avLst/>
          </a:prstGeom>
          <a:ln w="38100" cap="sq">
            <a:solidFill>
              <a:srgbClr val="002060"/>
            </a:solidFill>
            <a:prstDash val="solid"/>
            <a:miter lim="800000"/>
          </a:ln>
          <a:effectLst/>
        </p:spPr>
      </p:pic>
      <p:pic>
        <p:nvPicPr>
          <p:cNvPr id="4" name="Picture 3"/>
          <p:cNvPicPr>
            <a:picLocks noChangeAspect="1"/>
          </p:cNvPicPr>
          <p:nvPr/>
        </p:nvPicPr>
        <p:blipFill>
          <a:blip r:embed="rId5"/>
          <a:stretch>
            <a:fillRect/>
          </a:stretch>
        </p:blipFill>
        <p:spPr>
          <a:xfrm>
            <a:off x="0" y="588956"/>
            <a:ext cx="12205250" cy="877900"/>
          </a:xfrm>
          <a:prstGeom prst="rect">
            <a:avLst/>
          </a:prstGeom>
        </p:spPr>
      </p:pic>
      <p:sp>
        <p:nvSpPr>
          <p:cNvPr id="5" name="Title 1"/>
          <p:cNvSpPr txBox="1">
            <a:spLocks/>
          </p:cNvSpPr>
          <p:nvPr/>
        </p:nvSpPr>
        <p:spPr>
          <a:xfrm>
            <a:off x="838200" y="404484"/>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smtClean="0">
                <a:solidFill>
                  <a:schemeClr val="bg1"/>
                </a:solidFill>
              </a:rPr>
              <a:t>VILLA PARK PUBLIC LIBRARY</a:t>
            </a:r>
            <a:endParaRPr lang="en-US" dirty="0">
              <a:solidFill>
                <a:schemeClr val="bg1"/>
              </a:solidFill>
            </a:endParaRPr>
          </a:p>
        </p:txBody>
      </p:sp>
      <p:sp>
        <p:nvSpPr>
          <p:cNvPr id="3" name="Rectangle 2"/>
          <p:cNvSpPr/>
          <p:nvPr/>
        </p:nvSpPr>
        <p:spPr>
          <a:xfrm>
            <a:off x="495332" y="1843087"/>
            <a:ext cx="3756628" cy="3046988"/>
          </a:xfrm>
          <a:prstGeom prst="rect">
            <a:avLst/>
          </a:prstGeom>
        </p:spPr>
        <p:txBody>
          <a:bodyPr wrap="square">
            <a:spAutoFit/>
          </a:bodyPr>
          <a:lstStyle/>
          <a:p>
            <a:r>
              <a:rPr lang="en-US" sz="2400" dirty="0"/>
              <a:t>The Villa Park Public Library builds, connects, and partners with our community to encourage exploration and discovery.  The Library nurtures this growth through education, literacy, technology, and fun.</a:t>
            </a:r>
          </a:p>
        </p:txBody>
      </p:sp>
      <p:pic>
        <p:nvPicPr>
          <p:cNvPr id="8" name="Picture 7"/>
          <p:cNvPicPr>
            <a:picLocks noChangeAspect="1"/>
          </p:cNvPicPr>
          <p:nvPr/>
        </p:nvPicPr>
        <p:blipFill rotWithShape="1">
          <a:blip r:embed="rId6" cstate="print">
            <a:extLst>
              <a:ext uri="{28A0092B-C50C-407E-A947-70E740481C1C}">
                <a14:useLocalDpi xmlns:a14="http://schemas.microsoft.com/office/drawing/2010/main" val="0"/>
              </a:ext>
            </a:extLst>
          </a:blip>
          <a:srcRect l="25371" r="9497"/>
          <a:stretch/>
        </p:blipFill>
        <p:spPr>
          <a:xfrm>
            <a:off x="7137739" y="1985951"/>
            <a:ext cx="2099342" cy="4297680"/>
          </a:xfrm>
          <a:prstGeom prst="rect">
            <a:avLst/>
          </a:prstGeom>
          <a:ln w="38100" cap="sq">
            <a:solidFill>
              <a:srgbClr val="002060"/>
            </a:solidFill>
            <a:prstDash val="solid"/>
            <a:miter lim="800000"/>
          </a:ln>
          <a:effectLst/>
        </p:spPr>
      </p:pic>
      <p:pic>
        <p:nvPicPr>
          <p:cNvPr id="9" name="Picture 8"/>
          <p:cNvPicPr>
            <a:picLocks noChangeAspect="1"/>
          </p:cNvPicPr>
          <p:nvPr/>
        </p:nvPicPr>
        <p:blipFill rotWithShape="1">
          <a:blip r:embed="rId7" cstate="print">
            <a:extLst>
              <a:ext uri="{28A0092B-C50C-407E-A947-70E740481C1C}">
                <a14:useLocalDpi xmlns:a14="http://schemas.microsoft.com/office/drawing/2010/main" val="0"/>
              </a:ext>
            </a:extLst>
          </a:blip>
          <a:srcRect l="6384" t="19815" r="6115" b="2283"/>
          <a:stretch/>
        </p:blipFill>
        <p:spPr>
          <a:xfrm>
            <a:off x="9408895" y="3566159"/>
            <a:ext cx="2289184" cy="2717471"/>
          </a:xfrm>
          <a:prstGeom prst="rect">
            <a:avLst/>
          </a:prstGeom>
          <a:ln w="38100" cap="sq">
            <a:solidFill>
              <a:srgbClr val="002060"/>
            </a:solidFill>
            <a:prstDash val="solid"/>
            <a:miter lim="800000"/>
          </a:ln>
          <a:effectLst/>
        </p:spPr>
      </p:pic>
      <p:pic>
        <p:nvPicPr>
          <p:cNvPr id="10" name="Picture 9"/>
          <p:cNvPicPr>
            <a:picLocks noChangeAspect="1"/>
          </p:cNvPicPr>
          <p:nvPr/>
        </p:nvPicPr>
        <p:blipFill rotWithShape="1">
          <a:blip r:embed="rId8" cstate="print">
            <a:extLst>
              <a:ext uri="{28A0092B-C50C-407E-A947-70E740481C1C}">
                <a14:useLocalDpi xmlns:a14="http://schemas.microsoft.com/office/drawing/2010/main" val="0"/>
              </a:ext>
            </a:extLst>
          </a:blip>
          <a:srcRect l="17774"/>
          <a:stretch/>
        </p:blipFill>
        <p:spPr>
          <a:xfrm>
            <a:off x="4702128" y="4598009"/>
            <a:ext cx="2263797" cy="1685621"/>
          </a:xfrm>
          <a:prstGeom prst="rect">
            <a:avLst/>
          </a:prstGeom>
          <a:ln w="38100" cap="sq">
            <a:solidFill>
              <a:srgbClr val="002060"/>
            </a:solidFill>
            <a:prstDash val="solid"/>
            <a:miter lim="800000"/>
          </a:ln>
          <a:effectLst/>
        </p:spPr>
      </p:pic>
    </p:spTree>
    <p:extLst>
      <p:ext uri="{BB962C8B-B14F-4D97-AF65-F5344CB8AC3E}">
        <p14:creationId xmlns:p14="http://schemas.microsoft.com/office/powerpoint/2010/main" val="3411877256"/>
      </p:ext>
    </p:extLst>
  </p:cSld>
  <p:clrMapOvr>
    <a:masterClrMapping/>
  </p:clrMapOvr>
  <p:transition spd="slow" advTm="8987">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1000"/>
                                        <p:tgtEl>
                                          <p:spTgt spid="10"/>
                                        </p:tgtEl>
                                      </p:cBhvr>
                                    </p:animEffect>
                                    <p:anim calcmode="lin" valueType="num">
                                      <p:cBhvr>
                                        <p:cTn id="14" dur="1000" fill="hold"/>
                                        <p:tgtEl>
                                          <p:spTgt spid="10"/>
                                        </p:tgtEl>
                                        <p:attrNameLst>
                                          <p:attrName>ppt_x</p:attrName>
                                        </p:attrNameLst>
                                      </p:cBhvr>
                                      <p:tavLst>
                                        <p:tav tm="0">
                                          <p:val>
                                            <p:strVal val="#ppt_x"/>
                                          </p:val>
                                        </p:tav>
                                        <p:tav tm="100000">
                                          <p:val>
                                            <p:strVal val="#ppt_x"/>
                                          </p:val>
                                        </p:tav>
                                      </p:tavLst>
                                    </p:anim>
                                    <p:anim calcmode="lin" valueType="num">
                                      <p:cBhvr>
                                        <p:cTn id="15" dur="1000" fill="hold"/>
                                        <p:tgtEl>
                                          <p:spTgt spid="10"/>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1000"/>
                                        <p:tgtEl>
                                          <p:spTgt spid="8"/>
                                        </p:tgtEl>
                                      </p:cBhvr>
                                    </p:animEffect>
                                    <p:anim calcmode="lin" valueType="num">
                                      <p:cBhvr>
                                        <p:cTn id="20" dur="1000" fill="hold"/>
                                        <p:tgtEl>
                                          <p:spTgt spid="8"/>
                                        </p:tgtEl>
                                        <p:attrNameLst>
                                          <p:attrName>ppt_x</p:attrName>
                                        </p:attrNameLst>
                                      </p:cBhvr>
                                      <p:tavLst>
                                        <p:tav tm="0">
                                          <p:val>
                                            <p:strVal val="#ppt_x"/>
                                          </p:val>
                                        </p:tav>
                                        <p:tav tm="100000">
                                          <p:val>
                                            <p:strVal val="#ppt_x"/>
                                          </p:val>
                                        </p:tav>
                                      </p:tavLst>
                                    </p:anim>
                                    <p:anim calcmode="lin" valueType="num">
                                      <p:cBhvr>
                                        <p:cTn id="21" dur="1000" fill="hold"/>
                                        <p:tgtEl>
                                          <p:spTgt spid="8"/>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1000"/>
                                        <p:tgtEl>
                                          <p:spTgt spid="9"/>
                                        </p:tgtEl>
                                      </p:cBhvr>
                                    </p:animEffect>
                                    <p:anim calcmode="lin" valueType="num">
                                      <p:cBhvr>
                                        <p:cTn id="26" dur="1000" fill="hold"/>
                                        <p:tgtEl>
                                          <p:spTgt spid="9"/>
                                        </p:tgtEl>
                                        <p:attrNameLst>
                                          <p:attrName>ppt_x</p:attrName>
                                        </p:attrNameLst>
                                      </p:cBhvr>
                                      <p:tavLst>
                                        <p:tav tm="0">
                                          <p:val>
                                            <p:strVal val="#ppt_x"/>
                                          </p:val>
                                        </p:tav>
                                        <p:tav tm="100000">
                                          <p:val>
                                            <p:strVal val="#ppt_x"/>
                                          </p:val>
                                        </p:tav>
                                      </p:tavLst>
                                    </p:anim>
                                    <p:anim calcmode="lin" valueType="num">
                                      <p:cBhvr>
                                        <p:cTn id="27" dur="1000" fill="hold"/>
                                        <p:tgtEl>
                                          <p:spTgt spid="9"/>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1000"/>
                                        <p:tgtEl>
                                          <p:spTgt spid="7"/>
                                        </p:tgtEl>
                                      </p:cBhvr>
                                    </p:animEffect>
                                    <p:anim calcmode="lin" valueType="num">
                                      <p:cBhvr>
                                        <p:cTn id="32" dur="1000" fill="hold"/>
                                        <p:tgtEl>
                                          <p:spTgt spid="7"/>
                                        </p:tgtEl>
                                        <p:attrNameLst>
                                          <p:attrName>ppt_x</p:attrName>
                                        </p:attrNameLst>
                                      </p:cBhvr>
                                      <p:tavLst>
                                        <p:tav tm="0">
                                          <p:val>
                                            <p:strVal val="#ppt_x"/>
                                          </p:val>
                                        </p:tav>
                                        <p:tav tm="100000">
                                          <p:val>
                                            <p:strVal val="#ppt_x"/>
                                          </p:val>
                                        </p:tav>
                                      </p:tavLst>
                                    </p:anim>
                                    <p:anim calcmode="lin" valueType="num">
                                      <p:cBhvr>
                                        <p:cTn id="3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ext uri="{28A0092B-C50C-407E-A947-70E740481C1C}">
                <a14:useLocalDpi xmlns:a14="http://schemas.microsoft.com/office/drawing/2010/main" val="0"/>
              </a:ext>
            </a:extLst>
          </a:blip>
          <a:srcRect l="23358" t="19172" r="9269" b="12300"/>
          <a:stretch/>
        </p:blipFill>
        <p:spPr>
          <a:xfrm>
            <a:off x="8343897" y="4135965"/>
            <a:ext cx="3280413" cy="2228850"/>
          </a:xfrm>
          <a:prstGeom prst="rect">
            <a:avLst/>
          </a:prstGeom>
          <a:ln w="38100" cap="sq">
            <a:solidFill>
              <a:srgbClr val="002060"/>
            </a:solidFill>
            <a:prstDash val="solid"/>
            <a:miter lim="800000"/>
          </a:ln>
          <a:effectLst/>
        </p:spPr>
      </p:pic>
      <p:pic>
        <p:nvPicPr>
          <p:cNvPr id="2" name="Content Placeholder 1"/>
          <p:cNvPicPr>
            <a:picLocks noGrp="1" noChangeAspect="1"/>
          </p:cNvPicPr>
          <p:nvPr>
            <p:ph idx="1"/>
          </p:nvPr>
        </p:nvPicPr>
        <p:blipFill rotWithShape="1">
          <a:blip r:embed="rId3" cstate="print">
            <a:extLst>
              <a:ext uri="{28A0092B-C50C-407E-A947-70E740481C1C}">
                <a14:useLocalDpi xmlns:a14="http://schemas.microsoft.com/office/drawing/2010/main" val="0"/>
              </a:ext>
            </a:extLst>
          </a:blip>
          <a:srcRect t="6137" b="14388"/>
          <a:stretch/>
        </p:blipFill>
        <p:spPr>
          <a:xfrm rot="5400000">
            <a:off x="4664391" y="2891047"/>
            <a:ext cx="4352925" cy="2594611"/>
          </a:xfrm>
          <a:prstGeom prst="rect">
            <a:avLst/>
          </a:prstGeom>
          <a:ln w="38100" cap="sq">
            <a:solidFill>
              <a:srgbClr val="002060"/>
            </a:solidFill>
            <a:prstDash val="solid"/>
            <a:miter lim="800000"/>
          </a:ln>
          <a:effectLst/>
        </p:spPr>
      </p:pic>
      <p:pic>
        <p:nvPicPr>
          <p:cNvPr id="4" name="Picture 3"/>
          <p:cNvPicPr>
            <a:picLocks noChangeAspect="1"/>
          </p:cNvPicPr>
          <p:nvPr/>
        </p:nvPicPr>
        <p:blipFill>
          <a:blip r:embed="rId4"/>
          <a:stretch>
            <a:fillRect/>
          </a:stretch>
        </p:blipFill>
        <p:spPr>
          <a:xfrm>
            <a:off x="-13250" y="514449"/>
            <a:ext cx="12205250" cy="982881"/>
          </a:xfrm>
          <a:prstGeom prst="rect">
            <a:avLst/>
          </a:prstGeom>
        </p:spPr>
      </p:pic>
      <p:sp>
        <p:nvSpPr>
          <p:cNvPr id="5" name="Title 1"/>
          <p:cNvSpPr>
            <a:spLocks noGrp="1"/>
          </p:cNvSpPr>
          <p:nvPr>
            <p:ph type="title"/>
          </p:nvPr>
        </p:nvSpPr>
        <p:spPr>
          <a:xfrm>
            <a:off x="838200" y="377289"/>
            <a:ext cx="10515600" cy="1325563"/>
          </a:xfrm>
        </p:spPr>
        <p:txBody>
          <a:bodyPr/>
          <a:lstStyle/>
          <a:p>
            <a:r>
              <a:rPr lang="en-US" dirty="0" smtClean="0">
                <a:solidFill>
                  <a:schemeClr val="bg1"/>
                </a:solidFill>
              </a:rPr>
              <a:t>VILLAGE OF LOMBARD: FIRE DEPARTMENT </a:t>
            </a:r>
            <a:endParaRPr lang="en-US" dirty="0">
              <a:solidFill>
                <a:schemeClr val="bg1"/>
              </a:solidFill>
            </a:endParaRPr>
          </a:p>
        </p:txBody>
      </p:sp>
      <p:sp>
        <p:nvSpPr>
          <p:cNvPr id="3" name="Rectangle 2"/>
          <p:cNvSpPr/>
          <p:nvPr/>
        </p:nvSpPr>
        <p:spPr>
          <a:xfrm>
            <a:off x="396240" y="1914521"/>
            <a:ext cx="4941570" cy="4154984"/>
          </a:xfrm>
          <a:prstGeom prst="rect">
            <a:avLst/>
          </a:prstGeom>
        </p:spPr>
        <p:txBody>
          <a:bodyPr wrap="square">
            <a:spAutoFit/>
          </a:bodyPr>
          <a:lstStyle/>
          <a:p>
            <a:r>
              <a:rPr lang="en-US" sz="2400" dirty="0"/>
              <a:t>The Mission of the Lombard Fire Department is to protect the lives and property of the citizens and visitors of the Village of Lombard, Illinois.  This shall be accomplished through fire prevention, public education, fire suppression, advanced life support emergency medical services, and maximum use of available resources in the mitigation of all disasters, both man-made and natural.</a:t>
            </a:r>
          </a:p>
        </p:txBody>
      </p:sp>
      <p:pic>
        <p:nvPicPr>
          <p:cNvPr id="6" name="Pictur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923018" y="1914521"/>
            <a:ext cx="2122170" cy="2122170"/>
          </a:xfrm>
          <a:prstGeom prst="rect">
            <a:avLst/>
          </a:prstGeom>
        </p:spPr>
      </p:pic>
    </p:spTree>
    <p:extLst>
      <p:ext uri="{BB962C8B-B14F-4D97-AF65-F5344CB8AC3E}">
        <p14:creationId xmlns:p14="http://schemas.microsoft.com/office/powerpoint/2010/main" val="704647420"/>
      </p:ext>
    </p:extLst>
  </p:cSld>
  <p:clrMapOvr>
    <a:masterClrMapping/>
  </p:clrMapOvr>
  <p:transition spd="slow" advTm="9152">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1000"/>
                                        <p:tgtEl>
                                          <p:spTgt spid="8"/>
                                        </p:tgtEl>
                                      </p:cBhvr>
                                    </p:animEffect>
                                    <p:anim calcmode="lin" valueType="num">
                                      <p:cBhvr>
                                        <p:cTn id="14" dur="1000" fill="hold"/>
                                        <p:tgtEl>
                                          <p:spTgt spid="8"/>
                                        </p:tgtEl>
                                        <p:attrNameLst>
                                          <p:attrName>ppt_x</p:attrName>
                                        </p:attrNameLst>
                                      </p:cBhvr>
                                      <p:tavLst>
                                        <p:tav tm="0">
                                          <p:val>
                                            <p:strVal val="#ppt_x"/>
                                          </p:val>
                                        </p:tav>
                                        <p:tav tm="100000">
                                          <p:val>
                                            <p:strVal val="#ppt_x"/>
                                          </p:val>
                                        </p:tav>
                                      </p:tavLst>
                                    </p:anim>
                                    <p:anim calcmode="lin" valueType="num">
                                      <p:cBhvr>
                                        <p:cTn id="15" dur="1000" fill="hold"/>
                                        <p:tgtEl>
                                          <p:spTgt spid="8"/>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000"/>
                                        <p:tgtEl>
                                          <p:spTgt spid="6"/>
                                        </p:tgtEl>
                                      </p:cBhvr>
                                    </p:animEffect>
                                    <p:anim calcmode="lin" valueType="num">
                                      <p:cBhvr>
                                        <p:cTn id="20" dur="1000" fill="hold"/>
                                        <p:tgtEl>
                                          <p:spTgt spid="6"/>
                                        </p:tgtEl>
                                        <p:attrNameLst>
                                          <p:attrName>ppt_x</p:attrName>
                                        </p:attrNameLst>
                                      </p:cBhvr>
                                      <p:tavLst>
                                        <p:tav tm="0">
                                          <p:val>
                                            <p:strVal val="#ppt_x"/>
                                          </p:val>
                                        </p:tav>
                                        <p:tav tm="100000">
                                          <p:val>
                                            <p:strVal val="#ppt_x"/>
                                          </p:val>
                                        </p:tav>
                                      </p:tavLst>
                                    </p:anim>
                                    <p:anim calcmode="lin" valueType="num">
                                      <p:cBhvr>
                                        <p:cTn id="21"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a:t>
            </a:r>
            <a:endParaRPr lang="en-US" dirty="0"/>
          </a:p>
        </p:txBody>
      </p:sp>
      <p:pic>
        <p:nvPicPr>
          <p:cNvPr id="4" name="Picture 3"/>
          <p:cNvPicPr>
            <a:picLocks noChangeAspect="1"/>
          </p:cNvPicPr>
          <p:nvPr/>
        </p:nvPicPr>
        <p:blipFill>
          <a:blip r:embed="rId2"/>
          <a:stretch>
            <a:fillRect/>
          </a:stretch>
        </p:blipFill>
        <p:spPr>
          <a:xfrm>
            <a:off x="-6625" y="570200"/>
            <a:ext cx="12205250" cy="949990"/>
          </a:xfrm>
          <a:prstGeom prst="rect">
            <a:avLst/>
          </a:prstGeom>
        </p:spPr>
      </p:pic>
      <p:sp>
        <p:nvSpPr>
          <p:cNvPr id="5" name="Title 1"/>
          <p:cNvSpPr txBox="1">
            <a:spLocks/>
          </p:cNvSpPr>
          <p:nvPr/>
        </p:nvSpPr>
        <p:spPr>
          <a:xfrm>
            <a:off x="838200" y="434439"/>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smtClean="0">
                <a:solidFill>
                  <a:schemeClr val="bg1"/>
                </a:solidFill>
              </a:rPr>
              <a:t>VILLAGE OF LOMBARD: HUMAN RESOURCES </a:t>
            </a:r>
            <a:endParaRPr lang="en-US" dirty="0">
              <a:solidFill>
                <a:schemeClr val="bg1"/>
              </a:solidFill>
            </a:endParaRP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48016" y="2049267"/>
            <a:ext cx="3305784" cy="4407712"/>
          </a:xfrm>
          <a:prstGeom prst="rect">
            <a:avLst/>
          </a:prstGeom>
          <a:ln w="38100" cap="sq">
            <a:solidFill>
              <a:srgbClr val="002060"/>
            </a:solidFill>
            <a:prstDash val="solid"/>
            <a:miter lim="800000"/>
          </a:ln>
          <a:effectLst/>
        </p:spPr>
      </p:pic>
      <p:sp>
        <p:nvSpPr>
          <p:cNvPr id="3" name="Rectangle 2"/>
          <p:cNvSpPr/>
          <p:nvPr/>
        </p:nvSpPr>
        <p:spPr>
          <a:xfrm>
            <a:off x="838200" y="2049267"/>
            <a:ext cx="6477000" cy="3785652"/>
          </a:xfrm>
          <a:prstGeom prst="rect">
            <a:avLst/>
          </a:prstGeom>
        </p:spPr>
        <p:txBody>
          <a:bodyPr wrap="square">
            <a:spAutoFit/>
          </a:bodyPr>
          <a:lstStyle/>
          <a:p>
            <a:pPr marL="342900" indent="-342900">
              <a:buFont typeface="Arial" panose="020B0604020202020204" pitchFamily="34" charset="0"/>
              <a:buChar char="•"/>
            </a:pPr>
            <a:endParaRPr lang="en-US" sz="2400" dirty="0" smtClean="0">
              <a:latin typeface="+mj-lt"/>
            </a:endParaRPr>
          </a:p>
          <a:p>
            <a:pPr marL="342900" indent="-342900">
              <a:buFont typeface="Arial" panose="020B0604020202020204" pitchFamily="34" charset="0"/>
              <a:buChar char="•"/>
            </a:pPr>
            <a:endParaRPr lang="en-US" sz="2400" dirty="0">
              <a:latin typeface="+mj-lt"/>
            </a:endParaRPr>
          </a:p>
          <a:p>
            <a:pPr marL="342900" indent="-342900">
              <a:buFont typeface="Arial" panose="020B0604020202020204" pitchFamily="34" charset="0"/>
              <a:buChar char="•"/>
            </a:pPr>
            <a:endParaRPr lang="en-US" sz="2400" dirty="0" smtClean="0">
              <a:latin typeface="+mj-lt"/>
            </a:endParaRPr>
          </a:p>
          <a:p>
            <a:pPr marL="342900" indent="-342900">
              <a:buFont typeface="Arial" panose="020B0604020202020204" pitchFamily="34" charset="0"/>
              <a:buChar char="•"/>
            </a:pPr>
            <a:endParaRPr lang="en-US" sz="2400" dirty="0">
              <a:latin typeface="+mj-lt"/>
            </a:endParaRPr>
          </a:p>
          <a:p>
            <a:pPr marL="342900" indent="-342900">
              <a:buFont typeface="Arial" panose="020B0604020202020204" pitchFamily="34" charset="0"/>
              <a:buChar char="•"/>
            </a:pPr>
            <a:endParaRPr lang="en-US" sz="2400" dirty="0" smtClean="0">
              <a:latin typeface="+mj-lt"/>
            </a:endParaRPr>
          </a:p>
          <a:p>
            <a:pPr marL="342900" indent="-342900">
              <a:buFont typeface="Arial" panose="020B0604020202020204" pitchFamily="34" charset="0"/>
              <a:buChar char="•"/>
            </a:pPr>
            <a:r>
              <a:rPr lang="en-US" sz="2400" dirty="0" smtClean="0">
                <a:latin typeface="+mj-lt"/>
              </a:rPr>
              <a:t>Payroll</a:t>
            </a:r>
            <a:endParaRPr lang="en-US" sz="2400" dirty="0">
              <a:latin typeface="+mj-lt"/>
            </a:endParaRPr>
          </a:p>
          <a:p>
            <a:pPr marL="342900" indent="-342900">
              <a:buFont typeface="Arial" panose="020B0604020202020204" pitchFamily="34" charset="0"/>
              <a:buChar char="•"/>
            </a:pPr>
            <a:r>
              <a:rPr lang="en-US" sz="2400" dirty="0" smtClean="0">
                <a:latin typeface="+mj-lt"/>
              </a:rPr>
              <a:t>Salary &amp; Benefits                                   </a:t>
            </a:r>
          </a:p>
          <a:p>
            <a:pPr marL="342900" indent="-342900">
              <a:buFont typeface="Arial" panose="020B0604020202020204" pitchFamily="34" charset="0"/>
              <a:buChar char="•"/>
            </a:pPr>
            <a:r>
              <a:rPr lang="en-US" sz="2400" dirty="0" smtClean="0">
                <a:latin typeface="+mj-lt"/>
              </a:rPr>
              <a:t>Employee Benefits </a:t>
            </a:r>
          </a:p>
          <a:p>
            <a:pPr marL="342900" indent="-342900">
              <a:buFont typeface="Arial" panose="020B0604020202020204" pitchFamily="34" charset="0"/>
              <a:buChar char="•"/>
            </a:pPr>
            <a:r>
              <a:rPr lang="en-US" sz="2400" dirty="0" smtClean="0">
                <a:latin typeface="+mj-lt"/>
              </a:rPr>
              <a:t>Training </a:t>
            </a:r>
            <a:r>
              <a:rPr lang="en-US" sz="2400" dirty="0">
                <a:latin typeface="+mj-lt"/>
              </a:rPr>
              <a:t>and </a:t>
            </a:r>
            <a:r>
              <a:rPr lang="en-US" sz="2400" dirty="0" smtClean="0">
                <a:latin typeface="+mj-lt"/>
              </a:rPr>
              <a:t>Orientation</a:t>
            </a:r>
            <a:endParaRPr lang="en-US" sz="2400" dirty="0">
              <a:latin typeface="+mj-lt"/>
            </a:endParaRPr>
          </a:p>
          <a:p>
            <a:pPr marL="342900" indent="-342900">
              <a:buFont typeface="Arial" panose="020B0604020202020204" pitchFamily="34" charset="0"/>
              <a:buChar char="•"/>
            </a:pPr>
            <a:r>
              <a:rPr lang="en-US" sz="2400" dirty="0">
                <a:latin typeface="+mj-lt"/>
              </a:rPr>
              <a:t>Employee Assistance Program</a:t>
            </a:r>
          </a:p>
        </p:txBody>
      </p:sp>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657850" y="4323379"/>
            <a:ext cx="2145030" cy="2145030"/>
          </a:xfrm>
          <a:prstGeom prst="rect">
            <a:avLst/>
          </a:prstGeom>
        </p:spPr>
      </p:pic>
      <p:sp>
        <p:nvSpPr>
          <p:cNvPr id="10" name="TextBox 9"/>
          <p:cNvSpPr txBox="1"/>
          <p:nvPr/>
        </p:nvSpPr>
        <p:spPr>
          <a:xfrm>
            <a:off x="838200" y="1725265"/>
            <a:ext cx="6457404" cy="2215991"/>
          </a:xfrm>
          <a:prstGeom prst="rect">
            <a:avLst/>
          </a:prstGeom>
          <a:noFill/>
        </p:spPr>
        <p:txBody>
          <a:bodyPr wrap="square" rtlCol="0">
            <a:spAutoFit/>
          </a:bodyPr>
          <a:lstStyle/>
          <a:p>
            <a:r>
              <a:rPr lang="en-US" sz="2400" dirty="0"/>
              <a:t>Under direction from the Village Manager, the Human Resources division is responsible for overseeing the processing of personnel for Village positions and maintaining </a:t>
            </a:r>
            <a:r>
              <a:rPr lang="en-US" sz="2400" dirty="0" smtClean="0"/>
              <a:t>employee records. Among other things, this division also provides for:</a:t>
            </a:r>
            <a:endParaRPr lang="en-US" sz="2400" dirty="0"/>
          </a:p>
          <a:p>
            <a:endParaRPr lang="en-US" dirty="0"/>
          </a:p>
        </p:txBody>
      </p:sp>
    </p:spTree>
    <p:extLst>
      <p:ext uri="{BB962C8B-B14F-4D97-AF65-F5344CB8AC3E}">
        <p14:creationId xmlns:p14="http://schemas.microsoft.com/office/powerpoint/2010/main" val="2004334045"/>
      </p:ext>
    </p:extLst>
  </p:cSld>
  <p:clrMapOvr>
    <a:masterClrMapping/>
  </p:clrMapOvr>
  <p:transition spd="slow" advTm="8567">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000"/>
                                        <p:tgtEl>
                                          <p:spTgt spid="7"/>
                                        </p:tgtEl>
                                      </p:cBhvr>
                                    </p:animEffect>
                                    <p:anim calcmode="lin" valueType="num">
                                      <p:cBhvr>
                                        <p:cTn id="14" dur="1000" fill="hold"/>
                                        <p:tgtEl>
                                          <p:spTgt spid="7"/>
                                        </p:tgtEl>
                                        <p:attrNameLst>
                                          <p:attrName>ppt_x</p:attrName>
                                        </p:attrNameLst>
                                      </p:cBhvr>
                                      <p:tavLst>
                                        <p:tav tm="0">
                                          <p:val>
                                            <p:strVal val="#ppt_x"/>
                                          </p:val>
                                        </p:tav>
                                        <p:tav tm="100000">
                                          <p:val>
                                            <p:strVal val="#ppt_x"/>
                                          </p:val>
                                        </p:tav>
                                      </p:tavLst>
                                    </p:anim>
                                    <p:anim calcmode="lin" valueType="num">
                                      <p:cBhvr>
                                        <p:cTn id="15"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588956"/>
            <a:ext cx="12205250" cy="877900"/>
          </a:xfrm>
          <a:prstGeom prst="rect">
            <a:avLst/>
          </a:prstGeom>
        </p:spPr>
      </p:pic>
      <p:sp>
        <p:nvSpPr>
          <p:cNvPr id="2" name="Title 1"/>
          <p:cNvSpPr>
            <a:spLocks noGrp="1"/>
          </p:cNvSpPr>
          <p:nvPr>
            <p:ph type="title"/>
          </p:nvPr>
        </p:nvSpPr>
        <p:spPr>
          <a:xfrm>
            <a:off x="838199" y="365125"/>
            <a:ext cx="11078184" cy="1325563"/>
          </a:xfrm>
        </p:spPr>
        <p:txBody>
          <a:bodyPr/>
          <a:lstStyle/>
          <a:p>
            <a:r>
              <a:rPr lang="en-US" dirty="0" smtClean="0">
                <a:solidFill>
                  <a:schemeClr val="bg1"/>
                </a:solidFill>
              </a:rPr>
              <a:t>ADDISON PARK DISTRICT PRESCHOOL PROGRAM</a:t>
            </a:r>
            <a:endParaRPr lang="en-US" dirty="0">
              <a:solidFill>
                <a:schemeClr val="bg1"/>
              </a:solidFill>
            </a:endParaRPr>
          </a:p>
        </p:txBody>
      </p:sp>
      <p:pic>
        <p:nvPicPr>
          <p:cNvPr id="7" name="Picture 6"/>
          <p:cNvPicPr>
            <a:picLocks noChangeAspect="1"/>
          </p:cNvPicPr>
          <p:nvPr/>
        </p:nvPicPr>
        <p:blipFill rotWithShape="1">
          <a:blip r:embed="rId3" cstate="print">
            <a:extLst>
              <a:ext uri="{28A0092B-C50C-407E-A947-70E740481C1C}">
                <a14:useLocalDpi xmlns:a14="http://schemas.microsoft.com/office/drawing/2010/main" val="0"/>
              </a:ext>
            </a:extLst>
          </a:blip>
          <a:srcRect l="29238" t="5878" r="8718" b="15422"/>
          <a:stretch/>
        </p:blipFill>
        <p:spPr>
          <a:xfrm rot="5400000">
            <a:off x="9201336" y="1837130"/>
            <a:ext cx="2422518" cy="2304581"/>
          </a:xfrm>
          <a:prstGeom prst="rect">
            <a:avLst/>
          </a:prstGeom>
          <a:ln w="38100" cap="sq">
            <a:solidFill>
              <a:srgbClr val="002060"/>
            </a:solidFill>
            <a:prstDash val="solid"/>
            <a:miter lim="800000"/>
          </a:ln>
          <a:effectLst/>
        </p:spPr>
      </p:pic>
      <p:sp>
        <p:nvSpPr>
          <p:cNvPr id="3" name="Rectangle 2"/>
          <p:cNvSpPr/>
          <p:nvPr/>
        </p:nvSpPr>
        <p:spPr>
          <a:xfrm>
            <a:off x="508534" y="1691479"/>
            <a:ext cx="4518660" cy="1938992"/>
          </a:xfrm>
          <a:prstGeom prst="rect">
            <a:avLst/>
          </a:prstGeom>
        </p:spPr>
        <p:txBody>
          <a:bodyPr wrap="square">
            <a:spAutoFit/>
          </a:bodyPr>
          <a:lstStyle/>
          <a:p>
            <a:r>
              <a:rPr lang="en-US" sz="2400" dirty="0"/>
              <a:t>The Addison Park District mission is to provide the community recreation opportunities through quality recreation programs, facilities and open space.</a:t>
            </a:r>
          </a:p>
        </p:txBody>
      </p:sp>
      <p:pic>
        <p:nvPicPr>
          <p:cNvPr id="5" name="Picture 4"/>
          <p:cNvPicPr>
            <a:picLocks noChangeAspect="1"/>
          </p:cNvPicPr>
          <p:nvPr/>
        </p:nvPicPr>
        <p:blipFill rotWithShape="1">
          <a:blip r:embed="rId4" cstate="print">
            <a:extLst>
              <a:ext uri="{28A0092B-C50C-407E-A947-70E740481C1C}">
                <a14:useLocalDpi xmlns:a14="http://schemas.microsoft.com/office/drawing/2010/main" val="0"/>
              </a:ext>
            </a:extLst>
          </a:blip>
          <a:srcRect l="12796" r="17767" b="7790"/>
          <a:stretch/>
        </p:blipFill>
        <p:spPr>
          <a:xfrm rot="5400000">
            <a:off x="9223871" y="4391979"/>
            <a:ext cx="2377441" cy="2367913"/>
          </a:xfrm>
          <a:prstGeom prst="rect">
            <a:avLst/>
          </a:prstGeom>
          <a:ln w="38100" cap="sq">
            <a:solidFill>
              <a:srgbClr val="002060"/>
            </a:solidFill>
            <a:prstDash val="solid"/>
            <a:miter lim="800000"/>
          </a:ln>
          <a:effectLst/>
        </p:spPr>
      </p:pic>
      <p:pic>
        <p:nvPicPr>
          <p:cNvPr id="8" name="Picture 7"/>
          <p:cNvPicPr>
            <a:picLocks noChangeAspect="1"/>
          </p:cNvPicPr>
          <p:nvPr/>
        </p:nvPicPr>
        <p:blipFill rotWithShape="1">
          <a:blip r:embed="rId5" cstate="print">
            <a:extLst>
              <a:ext uri="{28A0092B-C50C-407E-A947-70E740481C1C}">
                <a14:useLocalDpi xmlns:a14="http://schemas.microsoft.com/office/drawing/2010/main" val="0"/>
              </a:ext>
            </a:extLst>
          </a:blip>
          <a:srcRect l="5274" t="2368" r="2049" b="4335"/>
          <a:stretch/>
        </p:blipFill>
        <p:spPr>
          <a:xfrm rot="5400000">
            <a:off x="4645820" y="2380776"/>
            <a:ext cx="4995859" cy="3771901"/>
          </a:xfrm>
          <a:prstGeom prst="rect">
            <a:avLst/>
          </a:prstGeom>
          <a:ln w="38100" cap="sq">
            <a:solidFill>
              <a:srgbClr val="002060"/>
            </a:solidFill>
            <a:prstDash val="solid"/>
            <a:miter lim="800000"/>
          </a:ln>
          <a:effectLst/>
        </p:spPr>
      </p:pic>
    </p:spTree>
    <p:extLst>
      <p:ext uri="{BB962C8B-B14F-4D97-AF65-F5344CB8AC3E}">
        <p14:creationId xmlns:p14="http://schemas.microsoft.com/office/powerpoint/2010/main" val="3488836986"/>
      </p:ext>
    </p:extLst>
  </p:cSld>
  <p:clrMapOvr>
    <a:masterClrMapping/>
  </p:clrMapOvr>
  <p:transition spd="slow" advTm="8872">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000"/>
                                        <p:tgtEl>
                                          <p:spTgt spid="7"/>
                                        </p:tgtEl>
                                      </p:cBhvr>
                                    </p:animEffect>
                                    <p:anim calcmode="lin" valueType="num">
                                      <p:cBhvr>
                                        <p:cTn id="14" dur="1000" fill="hold"/>
                                        <p:tgtEl>
                                          <p:spTgt spid="7"/>
                                        </p:tgtEl>
                                        <p:attrNameLst>
                                          <p:attrName>ppt_x</p:attrName>
                                        </p:attrNameLst>
                                      </p:cBhvr>
                                      <p:tavLst>
                                        <p:tav tm="0">
                                          <p:val>
                                            <p:strVal val="#ppt_x"/>
                                          </p:val>
                                        </p:tav>
                                        <p:tav tm="100000">
                                          <p:val>
                                            <p:strVal val="#ppt_x"/>
                                          </p:val>
                                        </p:tav>
                                      </p:tavLst>
                                    </p:anim>
                                    <p:anim calcmode="lin" valueType="num">
                                      <p:cBhvr>
                                        <p:cTn id="15" dur="1000" fill="hold"/>
                                        <p:tgtEl>
                                          <p:spTgt spid="7"/>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1000"/>
                                        <p:tgtEl>
                                          <p:spTgt spid="5"/>
                                        </p:tgtEl>
                                      </p:cBhvr>
                                    </p:animEffect>
                                    <p:anim calcmode="lin" valueType="num">
                                      <p:cBhvr>
                                        <p:cTn id="20" dur="1000" fill="hold"/>
                                        <p:tgtEl>
                                          <p:spTgt spid="5"/>
                                        </p:tgtEl>
                                        <p:attrNameLst>
                                          <p:attrName>ppt_x</p:attrName>
                                        </p:attrNameLst>
                                      </p:cBhvr>
                                      <p:tavLst>
                                        <p:tav tm="0">
                                          <p:val>
                                            <p:strVal val="#ppt_x"/>
                                          </p:val>
                                        </p:tav>
                                        <p:tav tm="100000">
                                          <p:val>
                                            <p:strVal val="#ppt_x"/>
                                          </p:val>
                                        </p:tav>
                                      </p:tavLst>
                                    </p:anim>
                                    <p:anim calcmode="lin" valueType="num">
                                      <p:cBhvr>
                                        <p:cTn id="21"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6" name="Content Placeholder 5"/>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l="28449" t="18007" r="1463" b="6626"/>
          <a:stretch/>
        </p:blipFill>
        <p:spPr>
          <a:xfrm rot="5400000">
            <a:off x="9540230" y="4443903"/>
            <a:ext cx="1938665" cy="2077094"/>
          </a:xfrm>
          <a:prstGeom prst="rect">
            <a:avLst/>
          </a:prstGeom>
          <a:ln w="38100" cap="sq">
            <a:solidFill>
              <a:srgbClr val="002060"/>
            </a:solidFill>
            <a:prstDash val="solid"/>
            <a:miter lim="800000"/>
          </a:ln>
          <a:effectLst/>
        </p:spPr>
      </p:pic>
      <p:pic>
        <p:nvPicPr>
          <p:cNvPr id="4" name="Picture 3"/>
          <p:cNvPicPr>
            <a:picLocks noChangeAspect="1"/>
          </p:cNvPicPr>
          <p:nvPr/>
        </p:nvPicPr>
        <p:blipFill>
          <a:blip r:embed="rId3"/>
          <a:stretch>
            <a:fillRect/>
          </a:stretch>
        </p:blipFill>
        <p:spPr>
          <a:xfrm>
            <a:off x="-6625" y="587032"/>
            <a:ext cx="12205250" cy="921728"/>
          </a:xfrm>
          <a:prstGeom prst="rect">
            <a:avLst/>
          </a:prstGeom>
        </p:spPr>
      </p:pic>
      <p:sp>
        <p:nvSpPr>
          <p:cNvPr id="5" name="Title 1"/>
          <p:cNvSpPr txBox="1">
            <a:spLocks/>
          </p:cNvSpPr>
          <p:nvPr/>
        </p:nvSpPr>
        <p:spPr>
          <a:xfrm>
            <a:off x="838200" y="423009"/>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smtClean="0">
                <a:solidFill>
                  <a:schemeClr val="bg1"/>
                </a:solidFill>
              </a:rPr>
              <a:t>VILLAGE OF LOMBARD: PUBLIC WORKS </a:t>
            </a:r>
            <a:endParaRPr lang="en-US" dirty="0">
              <a:solidFill>
                <a:schemeClr val="bg1"/>
              </a:solidFill>
            </a:endParaRPr>
          </a:p>
        </p:txBody>
      </p:sp>
      <p:pic>
        <p:nvPicPr>
          <p:cNvPr id="7" name="Picture 6"/>
          <p:cNvPicPr>
            <a:picLocks noChangeAspect="1"/>
          </p:cNvPicPr>
          <p:nvPr/>
        </p:nvPicPr>
        <p:blipFill rotWithShape="1">
          <a:blip r:embed="rId4" cstate="print">
            <a:extLst>
              <a:ext uri="{28A0092B-C50C-407E-A947-70E740481C1C}">
                <a14:useLocalDpi xmlns:a14="http://schemas.microsoft.com/office/drawing/2010/main" val="0"/>
              </a:ext>
            </a:extLst>
          </a:blip>
          <a:srcRect l="7920" t="16619" r="18089"/>
          <a:stretch/>
        </p:blipFill>
        <p:spPr>
          <a:xfrm rot="5400000">
            <a:off x="9284322" y="2111674"/>
            <a:ext cx="2411730" cy="2038340"/>
          </a:xfrm>
          <a:prstGeom prst="rect">
            <a:avLst/>
          </a:prstGeom>
          <a:ln w="38100" cap="sq">
            <a:solidFill>
              <a:srgbClr val="002060"/>
            </a:solidFill>
            <a:prstDash val="solid"/>
            <a:miter lim="800000"/>
          </a:ln>
          <a:effectLst/>
        </p:spPr>
      </p:pic>
      <p:pic>
        <p:nvPicPr>
          <p:cNvPr id="8" name="Picture 7"/>
          <p:cNvPicPr>
            <a:picLocks noChangeAspect="1"/>
          </p:cNvPicPr>
          <p:nvPr/>
        </p:nvPicPr>
        <p:blipFill rotWithShape="1">
          <a:blip r:embed="rId5" cstate="print">
            <a:lum contrast="28000"/>
            <a:extLst>
              <a:ext uri="{28A0092B-C50C-407E-A947-70E740481C1C}">
                <a14:useLocalDpi xmlns:a14="http://schemas.microsoft.com/office/drawing/2010/main" val="0"/>
              </a:ext>
            </a:extLst>
          </a:blip>
          <a:srcRect l="4453" t="13016" r="8339" b="13192"/>
          <a:stretch/>
        </p:blipFill>
        <p:spPr>
          <a:xfrm rot="5400000">
            <a:off x="5587563" y="2751990"/>
            <a:ext cx="4526805" cy="2872783"/>
          </a:xfrm>
          <a:prstGeom prst="rect">
            <a:avLst/>
          </a:prstGeom>
          <a:ln w="38100" cap="sq">
            <a:solidFill>
              <a:srgbClr val="002060"/>
            </a:solidFill>
            <a:prstDash val="solid"/>
            <a:miter lim="800000"/>
          </a:ln>
          <a:effectLst/>
        </p:spPr>
      </p:pic>
      <p:sp>
        <p:nvSpPr>
          <p:cNvPr id="10" name="Rectangle 9"/>
          <p:cNvSpPr/>
          <p:nvPr/>
        </p:nvSpPr>
        <p:spPr>
          <a:xfrm>
            <a:off x="426720" y="1912595"/>
            <a:ext cx="4008120" cy="1938992"/>
          </a:xfrm>
          <a:prstGeom prst="rect">
            <a:avLst/>
          </a:prstGeom>
        </p:spPr>
        <p:txBody>
          <a:bodyPr wrap="square">
            <a:spAutoFit/>
          </a:bodyPr>
          <a:lstStyle/>
          <a:p>
            <a:r>
              <a:rPr lang="en-US" sz="2400" dirty="0"/>
              <a:t>The Public Works Department consists of seven divisions, each of which performs specific duties to maintain Village infrastructure.</a:t>
            </a:r>
          </a:p>
        </p:txBody>
      </p:sp>
      <p:sp>
        <p:nvSpPr>
          <p:cNvPr id="11" name="Rectangle 10"/>
          <p:cNvSpPr/>
          <p:nvPr/>
        </p:nvSpPr>
        <p:spPr>
          <a:xfrm>
            <a:off x="426720" y="3874441"/>
            <a:ext cx="6096000" cy="2585323"/>
          </a:xfrm>
          <a:prstGeom prst="rect">
            <a:avLst/>
          </a:prstGeom>
        </p:spPr>
        <p:txBody>
          <a:bodyPr>
            <a:spAutoFit/>
          </a:bodyPr>
          <a:lstStyle/>
          <a:p>
            <a:pPr marL="285750" indent="-285750">
              <a:buFont typeface="Arial" panose="020B0604020202020204" pitchFamily="34" charset="0"/>
              <a:buChar char="•"/>
            </a:pPr>
            <a:r>
              <a:rPr lang="en-US" dirty="0">
                <a:latin typeface="+mj-lt"/>
              </a:rPr>
              <a:t>Traffic control</a:t>
            </a:r>
          </a:p>
          <a:p>
            <a:pPr marL="285750" indent="-285750">
              <a:buFont typeface="Arial" panose="020B0604020202020204" pitchFamily="34" charset="0"/>
              <a:buChar char="•"/>
            </a:pPr>
            <a:r>
              <a:rPr lang="en-US" dirty="0">
                <a:latin typeface="+mj-lt"/>
              </a:rPr>
              <a:t>Forestry and Landscaping</a:t>
            </a:r>
          </a:p>
          <a:p>
            <a:pPr marL="285750" indent="-285750">
              <a:buFont typeface="Arial" panose="020B0604020202020204" pitchFamily="34" charset="0"/>
              <a:buChar char="•"/>
            </a:pPr>
            <a:r>
              <a:rPr lang="en-US" dirty="0">
                <a:latin typeface="+mj-lt"/>
              </a:rPr>
              <a:t>Street Sweeping and Paving</a:t>
            </a:r>
          </a:p>
          <a:p>
            <a:pPr marL="285750" indent="-285750">
              <a:buFont typeface="Arial" panose="020B0604020202020204" pitchFamily="34" charset="0"/>
              <a:buChar char="•"/>
            </a:pPr>
            <a:r>
              <a:rPr lang="en-US" dirty="0">
                <a:latin typeface="+mj-lt"/>
              </a:rPr>
              <a:t>Water Treatment and Pumping</a:t>
            </a:r>
          </a:p>
          <a:p>
            <a:pPr marL="285750" indent="-285750">
              <a:buFont typeface="Arial" panose="020B0604020202020204" pitchFamily="34" charset="0"/>
              <a:buChar char="•"/>
            </a:pPr>
            <a:r>
              <a:rPr lang="en-US" dirty="0">
                <a:latin typeface="+mj-lt"/>
              </a:rPr>
              <a:t>Construction of Public Infrastructure</a:t>
            </a:r>
          </a:p>
          <a:p>
            <a:pPr marL="285750" indent="-285750">
              <a:buFont typeface="Arial" panose="020B0604020202020204" pitchFamily="34" charset="0"/>
              <a:buChar char="•"/>
            </a:pPr>
            <a:r>
              <a:rPr lang="en-US" dirty="0">
                <a:latin typeface="+mj-lt"/>
              </a:rPr>
              <a:t>Water Main Replacement and Repairs</a:t>
            </a:r>
          </a:p>
          <a:p>
            <a:pPr marL="285750" indent="-285750">
              <a:buFont typeface="Arial" panose="020B0604020202020204" pitchFamily="34" charset="0"/>
              <a:buChar char="•"/>
            </a:pPr>
            <a:r>
              <a:rPr lang="en-US" dirty="0">
                <a:latin typeface="+mj-lt"/>
              </a:rPr>
              <a:t>Sanitary and Storm Water Sewer Maintenance and Repairs</a:t>
            </a:r>
          </a:p>
          <a:p>
            <a:pPr marL="285750" indent="-285750">
              <a:buFont typeface="Arial" panose="020B0604020202020204" pitchFamily="34" charset="0"/>
              <a:buChar char="•"/>
            </a:pPr>
            <a:r>
              <a:rPr lang="en-US" dirty="0">
                <a:latin typeface="+mj-lt"/>
              </a:rPr>
              <a:t>Contract Oversight for Refuse &amp; Recycling Pick-Up and Mosquito Abatement</a:t>
            </a:r>
          </a:p>
        </p:txBody>
      </p:sp>
    </p:spTree>
    <p:extLst>
      <p:ext uri="{BB962C8B-B14F-4D97-AF65-F5344CB8AC3E}">
        <p14:creationId xmlns:p14="http://schemas.microsoft.com/office/powerpoint/2010/main" val="381498057"/>
      </p:ext>
    </p:extLst>
  </p:cSld>
  <p:clrMapOvr>
    <a:masterClrMapping/>
  </p:clrMapOvr>
  <p:transition spd="slow" advTm="9039">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000"/>
                                        <p:tgtEl>
                                          <p:spTgt spid="7"/>
                                        </p:tgtEl>
                                      </p:cBhvr>
                                    </p:animEffect>
                                    <p:anim calcmode="lin" valueType="num">
                                      <p:cBhvr>
                                        <p:cTn id="14" dur="1000" fill="hold"/>
                                        <p:tgtEl>
                                          <p:spTgt spid="7"/>
                                        </p:tgtEl>
                                        <p:attrNameLst>
                                          <p:attrName>ppt_x</p:attrName>
                                        </p:attrNameLst>
                                      </p:cBhvr>
                                      <p:tavLst>
                                        <p:tav tm="0">
                                          <p:val>
                                            <p:strVal val="#ppt_x"/>
                                          </p:val>
                                        </p:tav>
                                        <p:tav tm="100000">
                                          <p:val>
                                            <p:strVal val="#ppt_x"/>
                                          </p:val>
                                        </p:tav>
                                      </p:tavLst>
                                    </p:anim>
                                    <p:anim calcmode="lin" valueType="num">
                                      <p:cBhvr>
                                        <p:cTn id="15" dur="1000" fill="hold"/>
                                        <p:tgtEl>
                                          <p:spTgt spid="7"/>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000"/>
                                        <p:tgtEl>
                                          <p:spTgt spid="6"/>
                                        </p:tgtEl>
                                      </p:cBhvr>
                                    </p:animEffect>
                                    <p:anim calcmode="lin" valueType="num">
                                      <p:cBhvr>
                                        <p:cTn id="20" dur="1000" fill="hold"/>
                                        <p:tgtEl>
                                          <p:spTgt spid="6"/>
                                        </p:tgtEl>
                                        <p:attrNameLst>
                                          <p:attrName>ppt_x</p:attrName>
                                        </p:attrNameLst>
                                      </p:cBhvr>
                                      <p:tavLst>
                                        <p:tav tm="0">
                                          <p:val>
                                            <p:strVal val="#ppt_x"/>
                                          </p:val>
                                        </p:tav>
                                        <p:tav tm="100000">
                                          <p:val>
                                            <p:strVal val="#ppt_x"/>
                                          </p:val>
                                        </p:tav>
                                      </p:tavLst>
                                    </p:anim>
                                    <p:anim calcmode="lin" valueType="num">
                                      <p:cBhvr>
                                        <p:cTn id="21"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45" y="741356"/>
            <a:ext cx="12205250" cy="877900"/>
          </a:xfrm>
          <a:prstGeom prst="rect">
            <a:avLst/>
          </a:prstGeom>
        </p:spPr>
      </p:pic>
      <p:sp>
        <p:nvSpPr>
          <p:cNvPr id="5" name="Title 1"/>
          <p:cNvSpPr txBox="1">
            <a:spLocks/>
          </p:cNvSpPr>
          <p:nvPr/>
        </p:nvSpPr>
        <p:spPr>
          <a:xfrm>
            <a:off x="990600" y="54038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smtClean="0">
                <a:solidFill>
                  <a:schemeClr val="bg1"/>
                </a:solidFill>
              </a:rPr>
              <a:t>YORK TOWNSHIP SENIOR CENTER</a:t>
            </a:r>
            <a:endParaRPr lang="en-US" dirty="0">
              <a:solidFill>
                <a:schemeClr val="bg1"/>
              </a:solidFill>
            </a:endParaRPr>
          </a:p>
        </p:txBody>
      </p:sp>
      <p:sp>
        <p:nvSpPr>
          <p:cNvPr id="7" name="Content Placeholder 6"/>
          <p:cNvSpPr>
            <a:spLocks noGrp="1"/>
          </p:cNvSpPr>
          <p:nvPr>
            <p:ph idx="1"/>
          </p:nvPr>
        </p:nvSpPr>
        <p:spPr>
          <a:xfrm>
            <a:off x="990600" y="1843087"/>
            <a:ext cx="5036820" cy="4351338"/>
          </a:xfrm>
        </p:spPr>
        <p:txBody>
          <a:bodyPr>
            <a:noAutofit/>
          </a:bodyPr>
          <a:lstStyle/>
          <a:p>
            <a:pPr marL="0" indent="0">
              <a:buNone/>
            </a:pPr>
            <a:r>
              <a:rPr lang="en-US" sz="2400" dirty="0"/>
              <a:t>The Senior Center provides programs and services designed to enhance the quality of life of senior citizens 55 years of age and over. The center offers in-house parties, outings, classes to improve driving skills, hearing tests, free movies, line dancing, yoga, card playing, and barber and beauty services. Senior Center staff members with medical claims and applications for energy assistance and other federal senior programs.</a:t>
            </a:r>
          </a:p>
          <a:p>
            <a:endParaRPr lang="en-US" sz="2400" dirty="0"/>
          </a:p>
        </p:txBody>
      </p:sp>
      <p:pic>
        <p:nvPicPr>
          <p:cNvPr id="8" name="Picture 7"/>
          <p:cNvPicPr>
            <a:picLocks noChangeAspect="1"/>
          </p:cNvPicPr>
          <p:nvPr/>
        </p:nvPicPr>
        <p:blipFill rotWithShape="1">
          <a:blip r:embed="rId3" cstate="print">
            <a:extLst>
              <a:ext uri="{28A0092B-C50C-407E-A947-70E740481C1C}">
                <a14:useLocalDpi xmlns:a14="http://schemas.microsoft.com/office/drawing/2010/main" val="0"/>
              </a:ext>
            </a:extLst>
          </a:blip>
          <a:srcRect t="14053" b="33724"/>
          <a:stretch/>
        </p:blipFill>
        <p:spPr>
          <a:xfrm>
            <a:off x="7018165" y="4989461"/>
            <a:ext cx="4191643" cy="1641728"/>
          </a:xfrm>
          <a:prstGeom prst="rect">
            <a:avLst/>
          </a:prstGeom>
          <a:ln w="38100">
            <a:solidFill>
              <a:srgbClr val="002060"/>
            </a:solidFill>
          </a:ln>
          <a:effectLst/>
        </p:spPr>
      </p:pic>
      <p:pic>
        <p:nvPicPr>
          <p:cNvPr id="9" name="Picture 8"/>
          <p:cNvPicPr>
            <a:picLocks noChangeAspect="1"/>
          </p:cNvPicPr>
          <p:nvPr/>
        </p:nvPicPr>
        <p:blipFill rotWithShape="1">
          <a:blip r:embed="rId4" cstate="print">
            <a:extLst>
              <a:ext uri="{28A0092B-C50C-407E-A947-70E740481C1C}">
                <a14:useLocalDpi xmlns:a14="http://schemas.microsoft.com/office/drawing/2010/main" val="0"/>
              </a:ext>
            </a:extLst>
          </a:blip>
          <a:srcRect t="7808" b="3986"/>
          <a:stretch/>
        </p:blipFill>
        <p:spPr>
          <a:xfrm>
            <a:off x="7829695" y="1843087"/>
            <a:ext cx="2569633" cy="3022078"/>
          </a:xfrm>
          <a:prstGeom prst="rect">
            <a:avLst/>
          </a:prstGeom>
          <a:ln w="38100" cap="sq">
            <a:solidFill>
              <a:srgbClr val="002060"/>
            </a:solidFill>
            <a:prstDash val="solid"/>
            <a:miter lim="800000"/>
          </a:ln>
          <a:effectLst/>
        </p:spPr>
      </p:pic>
    </p:spTree>
    <p:extLst>
      <p:ext uri="{BB962C8B-B14F-4D97-AF65-F5344CB8AC3E}">
        <p14:creationId xmlns:p14="http://schemas.microsoft.com/office/powerpoint/2010/main" val="1470581667"/>
      </p:ext>
    </p:extLst>
  </p:cSld>
  <p:clrMapOvr>
    <a:masterClrMapping/>
  </p:clrMapOvr>
  <p:transition spd="slow" advTm="8971">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1000"/>
                                        <p:tgtEl>
                                          <p:spTgt spid="9"/>
                                        </p:tgtEl>
                                      </p:cBhvr>
                                    </p:animEffect>
                                    <p:anim calcmode="lin" valueType="num">
                                      <p:cBhvr>
                                        <p:cTn id="14" dur="1000" fill="hold"/>
                                        <p:tgtEl>
                                          <p:spTgt spid="9"/>
                                        </p:tgtEl>
                                        <p:attrNameLst>
                                          <p:attrName>ppt_x</p:attrName>
                                        </p:attrNameLst>
                                      </p:cBhvr>
                                      <p:tavLst>
                                        <p:tav tm="0">
                                          <p:val>
                                            <p:strVal val="#ppt_x"/>
                                          </p:val>
                                        </p:tav>
                                        <p:tav tm="100000">
                                          <p:val>
                                            <p:strVal val="#ppt_x"/>
                                          </p:val>
                                        </p:tav>
                                      </p:tavLst>
                                    </p:anim>
                                    <p:anim calcmode="lin" valueType="num">
                                      <p:cBhvr>
                                        <p:cTn id="15"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3250" y="588956"/>
            <a:ext cx="12205250" cy="877900"/>
          </a:xfrm>
          <a:prstGeom prst="rect">
            <a:avLst/>
          </a:prstGeom>
        </p:spPr>
      </p:pic>
      <p:sp>
        <p:nvSpPr>
          <p:cNvPr id="2" name="Title 1"/>
          <p:cNvSpPr>
            <a:spLocks noGrp="1"/>
          </p:cNvSpPr>
          <p:nvPr>
            <p:ph type="title"/>
          </p:nvPr>
        </p:nvSpPr>
        <p:spPr/>
        <p:txBody>
          <a:bodyPr/>
          <a:lstStyle/>
          <a:p>
            <a:r>
              <a:rPr lang="en-US" dirty="0" smtClean="0">
                <a:solidFill>
                  <a:schemeClr val="bg1"/>
                </a:solidFill>
              </a:rPr>
              <a:t>PARENTS ALLIANCE EMPLOYMENT PROJECT</a:t>
            </a:r>
            <a:endParaRPr lang="en-US" dirty="0">
              <a:solidFill>
                <a:schemeClr val="bg1"/>
              </a:solidFill>
            </a:endParaRPr>
          </a:p>
        </p:txBody>
      </p:sp>
      <p:sp>
        <p:nvSpPr>
          <p:cNvPr id="3" name="Content Placeholder 2"/>
          <p:cNvSpPr>
            <a:spLocks noGrp="1"/>
          </p:cNvSpPr>
          <p:nvPr>
            <p:ph idx="1"/>
          </p:nvPr>
        </p:nvSpPr>
        <p:spPr>
          <a:xfrm>
            <a:off x="607943" y="1825626"/>
            <a:ext cx="4408714" cy="2550432"/>
          </a:xfrm>
        </p:spPr>
        <p:txBody>
          <a:bodyPr>
            <a:normAutofit fontScale="92500" lnSpcReduction="10000"/>
          </a:bodyPr>
          <a:lstStyle/>
          <a:p>
            <a:pPr marL="0" indent="0">
              <a:buNone/>
            </a:pPr>
            <a:r>
              <a:rPr lang="en-US" sz="2600" dirty="0" smtClean="0"/>
              <a:t>The Parents Alliance mission </a:t>
            </a:r>
            <a:r>
              <a:rPr lang="en-US" sz="2600" dirty="0"/>
              <a:t>is to improve the quality of life for people with disabilities through individualized employment services. PAEP provides a variety of programs and services to individuals with developmental disabilities including: </a:t>
            </a:r>
            <a:endParaRPr lang="en-US" sz="2600" dirty="0" smtClean="0"/>
          </a:p>
          <a:p>
            <a:endParaRPr lang="en-US" dirty="0"/>
          </a:p>
        </p:txBody>
      </p:sp>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l="3677" t="4741" r="3035" b="4064"/>
          <a:stretch/>
        </p:blipFill>
        <p:spPr>
          <a:xfrm>
            <a:off x="6190953" y="1914519"/>
            <a:ext cx="4587501" cy="1818470"/>
          </a:xfrm>
          <a:prstGeom prst="rect">
            <a:avLst/>
          </a:prstGeom>
          <a:ln w="38100">
            <a:solidFill>
              <a:srgbClr val="002060"/>
            </a:solidFill>
          </a:ln>
        </p:spPr>
      </p:pic>
      <p:sp>
        <p:nvSpPr>
          <p:cNvPr id="7" name="Rectangle 6"/>
          <p:cNvSpPr/>
          <p:nvPr/>
        </p:nvSpPr>
        <p:spPr>
          <a:xfrm>
            <a:off x="607943" y="4369478"/>
            <a:ext cx="4408714" cy="1938992"/>
          </a:xfrm>
          <a:prstGeom prst="rect">
            <a:avLst/>
          </a:prstGeom>
        </p:spPr>
        <p:txBody>
          <a:bodyPr wrap="square">
            <a:spAutoFit/>
          </a:bodyPr>
          <a:lstStyle/>
          <a:p>
            <a:pPr marL="285750" indent="-285750">
              <a:buFont typeface="Arial" panose="020B0604020202020204" pitchFamily="34" charset="0"/>
              <a:buChar char="•"/>
            </a:pPr>
            <a:r>
              <a:rPr lang="en-US" sz="2400" dirty="0">
                <a:latin typeface="+mj-lt"/>
              </a:rPr>
              <a:t>C</a:t>
            </a:r>
            <a:r>
              <a:rPr lang="en-US" sz="2400" dirty="0" smtClean="0">
                <a:latin typeface="+mj-lt"/>
              </a:rPr>
              <a:t>areer </a:t>
            </a:r>
            <a:r>
              <a:rPr lang="en-US" sz="2400" dirty="0">
                <a:latin typeface="+mj-lt"/>
              </a:rPr>
              <a:t>C</a:t>
            </a:r>
            <a:r>
              <a:rPr lang="en-US" sz="2400" dirty="0" smtClean="0">
                <a:latin typeface="+mj-lt"/>
              </a:rPr>
              <a:t>ounseling</a:t>
            </a:r>
            <a:endParaRPr lang="en-US" sz="2400" dirty="0">
              <a:latin typeface="+mj-lt"/>
            </a:endParaRPr>
          </a:p>
          <a:p>
            <a:pPr marL="285750" indent="-285750">
              <a:buFont typeface="Arial" panose="020B0604020202020204" pitchFamily="34" charset="0"/>
              <a:buChar char="•"/>
            </a:pPr>
            <a:r>
              <a:rPr lang="en-US" sz="2400" dirty="0">
                <a:latin typeface="+mj-lt"/>
              </a:rPr>
              <a:t>J</a:t>
            </a:r>
            <a:r>
              <a:rPr lang="en-US" sz="2400" dirty="0" smtClean="0">
                <a:latin typeface="+mj-lt"/>
              </a:rPr>
              <a:t>ob </a:t>
            </a:r>
            <a:r>
              <a:rPr lang="en-US" sz="2400" dirty="0">
                <a:latin typeface="+mj-lt"/>
              </a:rPr>
              <a:t>T</a:t>
            </a:r>
            <a:r>
              <a:rPr lang="en-US" sz="2400" dirty="0" smtClean="0">
                <a:latin typeface="+mj-lt"/>
              </a:rPr>
              <a:t>raining </a:t>
            </a:r>
            <a:r>
              <a:rPr lang="en-US" sz="2400" dirty="0">
                <a:latin typeface="+mj-lt"/>
              </a:rPr>
              <a:t>and P</a:t>
            </a:r>
            <a:r>
              <a:rPr lang="en-US" sz="2400" dirty="0" smtClean="0">
                <a:latin typeface="+mj-lt"/>
              </a:rPr>
              <a:t>reparation</a:t>
            </a:r>
            <a:endParaRPr lang="en-US" sz="2400" dirty="0">
              <a:latin typeface="+mj-lt"/>
            </a:endParaRPr>
          </a:p>
          <a:p>
            <a:pPr marL="285750" indent="-285750">
              <a:buFont typeface="Arial" panose="020B0604020202020204" pitchFamily="34" charset="0"/>
              <a:buChar char="•"/>
            </a:pPr>
            <a:r>
              <a:rPr lang="en-US" sz="2400" dirty="0">
                <a:latin typeface="+mj-lt"/>
              </a:rPr>
              <a:t>J</a:t>
            </a:r>
            <a:r>
              <a:rPr lang="en-US" sz="2400" dirty="0" smtClean="0">
                <a:latin typeface="+mj-lt"/>
              </a:rPr>
              <a:t>ob </a:t>
            </a:r>
            <a:r>
              <a:rPr lang="en-US" sz="2400" dirty="0">
                <a:latin typeface="+mj-lt"/>
              </a:rPr>
              <a:t>D</a:t>
            </a:r>
            <a:r>
              <a:rPr lang="en-US" sz="2400" dirty="0" smtClean="0">
                <a:latin typeface="+mj-lt"/>
              </a:rPr>
              <a:t>evelopment</a:t>
            </a:r>
            <a:endParaRPr lang="en-US" sz="2400" dirty="0">
              <a:latin typeface="+mj-lt"/>
            </a:endParaRPr>
          </a:p>
          <a:p>
            <a:pPr marL="285750" indent="-285750">
              <a:buFont typeface="Arial" panose="020B0604020202020204" pitchFamily="34" charset="0"/>
              <a:buChar char="•"/>
            </a:pPr>
            <a:r>
              <a:rPr lang="en-US" sz="2400" dirty="0">
                <a:latin typeface="+mj-lt"/>
              </a:rPr>
              <a:t>J</a:t>
            </a:r>
            <a:r>
              <a:rPr lang="en-US" sz="2400" dirty="0" smtClean="0">
                <a:latin typeface="+mj-lt"/>
              </a:rPr>
              <a:t>ob </a:t>
            </a:r>
            <a:r>
              <a:rPr lang="en-US" sz="2400" dirty="0">
                <a:latin typeface="+mj-lt"/>
              </a:rPr>
              <a:t>P</a:t>
            </a:r>
            <a:r>
              <a:rPr lang="en-US" sz="2400" dirty="0" smtClean="0">
                <a:latin typeface="+mj-lt"/>
              </a:rPr>
              <a:t>lacement</a:t>
            </a:r>
            <a:endParaRPr lang="en-US" sz="2400" dirty="0">
              <a:latin typeface="+mj-lt"/>
            </a:endParaRPr>
          </a:p>
          <a:p>
            <a:pPr marL="285750" indent="-285750">
              <a:buFont typeface="Arial" panose="020B0604020202020204" pitchFamily="34" charset="0"/>
              <a:buChar char="•"/>
            </a:pPr>
            <a:r>
              <a:rPr lang="en-US" sz="2400" dirty="0">
                <a:latin typeface="+mj-lt"/>
              </a:rPr>
              <a:t>J</a:t>
            </a:r>
            <a:r>
              <a:rPr lang="en-US" sz="2400" dirty="0" smtClean="0">
                <a:latin typeface="+mj-lt"/>
              </a:rPr>
              <a:t>ob </a:t>
            </a:r>
            <a:r>
              <a:rPr lang="en-US" sz="2400" dirty="0">
                <a:latin typeface="+mj-lt"/>
              </a:rPr>
              <a:t>C</a:t>
            </a:r>
            <a:r>
              <a:rPr lang="en-US" sz="2400" dirty="0" smtClean="0">
                <a:latin typeface="+mj-lt"/>
              </a:rPr>
              <a:t>oaching </a:t>
            </a:r>
            <a:r>
              <a:rPr lang="en-US" sz="2400" dirty="0">
                <a:latin typeface="+mj-lt"/>
              </a:rPr>
              <a:t>and F</a:t>
            </a:r>
            <a:r>
              <a:rPr lang="en-US" sz="2400" dirty="0" smtClean="0">
                <a:latin typeface="+mj-lt"/>
              </a:rPr>
              <a:t>ollow-up</a:t>
            </a:r>
            <a:endParaRPr lang="en-US" sz="2400" dirty="0">
              <a:latin typeface="+mj-lt"/>
            </a:endParaRPr>
          </a:p>
        </p:txBody>
      </p:sp>
      <p:pic>
        <p:nvPicPr>
          <p:cNvPr id="9" name="Picture 8"/>
          <p:cNvPicPr>
            <a:picLocks noChangeAspect="1"/>
          </p:cNvPicPr>
          <p:nvPr/>
        </p:nvPicPr>
        <p:blipFill rotWithShape="1">
          <a:blip r:embed="rId4" cstate="print">
            <a:extLst>
              <a:ext uri="{28A0092B-C50C-407E-A947-70E740481C1C}">
                <a14:useLocalDpi xmlns:a14="http://schemas.microsoft.com/office/drawing/2010/main" val="0"/>
              </a:ext>
            </a:extLst>
          </a:blip>
          <a:srcRect l="13387" t="9426" r="4506"/>
          <a:stretch/>
        </p:blipFill>
        <p:spPr>
          <a:xfrm>
            <a:off x="8229600" y="3970137"/>
            <a:ext cx="3124200" cy="2574123"/>
          </a:xfrm>
          <a:prstGeom prst="rect">
            <a:avLst/>
          </a:prstGeom>
          <a:ln w="38100" cap="sq">
            <a:solidFill>
              <a:srgbClr val="002060"/>
            </a:solidFill>
            <a:prstDash val="solid"/>
            <a:miter lim="800000"/>
          </a:ln>
          <a:effectLst/>
        </p:spPr>
      </p:pic>
      <p:pic>
        <p:nvPicPr>
          <p:cNvPr id="10" name="Picture 9"/>
          <p:cNvPicPr>
            <a:picLocks noChangeAspect="1"/>
          </p:cNvPicPr>
          <p:nvPr/>
        </p:nvPicPr>
        <p:blipFill rotWithShape="1">
          <a:blip r:embed="rId5">
            <a:extLst>
              <a:ext uri="{28A0092B-C50C-407E-A947-70E740481C1C}">
                <a14:useLocalDpi xmlns:a14="http://schemas.microsoft.com/office/drawing/2010/main" val="0"/>
              </a:ext>
            </a:extLst>
          </a:blip>
          <a:srcRect t="18032" b="9981"/>
          <a:stretch/>
        </p:blipFill>
        <p:spPr>
          <a:xfrm>
            <a:off x="5332968" y="3970136"/>
            <a:ext cx="2681837" cy="2574123"/>
          </a:xfrm>
          <a:prstGeom prst="rect">
            <a:avLst/>
          </a:prstGeom>
          <a:ln w="38100" cap="sq">
            <a:solidFill>
              <a:srgbClr val="002060"/>
            </a:solidFill>
            <a:prstDash val="solid"/>
            <a:miter lim="800000"/>
          </a:ln>
          <a:effectLst/>
        </p:spPr>
      </p:pic>
    </p:spTree>
    <p:extLst>
      <p:ext uri="{BB962C8B-B14F-4D97-AF65-F5344CB8AC3E}">
        <p14:creationId xmlns:p14="http://schemas.microsoft.com/office/powerpoint/2010/main" val="506572699"/>
      </p:ext>
    </p:extLst>
  </p:cSld>
  <p:clrMapOvr>
    <a:masterClrMapping/>
  </p:clrMapOvr>
  <p:transition spd="slow" advTm="9371">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1000"/>
                                        <p:tgtEl>
                                          <p:spTgt spid="9"/>
                                        </p:tgtEl>
                                      </p:cBhvr>
                                    </p:animEffect>
                                    <p:anim calcmode="lin" valueType="num">
                                      <p:cBhvr>
                                        <p:cTn id="14" dur="1000" fill="hold"/>
                                        <p:tgtEl>
                                          <p:spTgt spid="9"/>
                                        </p:tgtEl>
                                        <p:attrNameLst>
                                          <p:attrName>ppt_x</p:attrName>
                                        </p:attrNameLst>
                                      </p:cBhvr>
                                      <p:tavLst>
                                        <p:tav tm="0">
                                          <p:val>
                                            <p:strVal val="#ppt_x"/>
                                          </p:val>
                                        </p:tav>
                                        <p:tav tm="100000">
                                          <p:val>
                                            <p:strVal val="#ppt_x"/>
                                          </p:val>
                                        </p:tav>
                                      </p:tavLst>
                                    </p:anim>
                                    <p:anim calcmode="lin" valueType="num">
                                      <p:cBhvr>
                                        <p:cTn id="15" dur="1000" fill="hold"/>
                                        <p:tgtEl>
                                          <p:spTgt spid="9"/>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000"/>
                                        <p:tgtEl>
                                          <p:spTgt spid="6"/>
                                        </p:tgtEl>
                                      </p:cBhvr>
                                    </p:animEffect>
                                    <p:anim calcmode="lin" valueType="num">
                                      <p:cBhvr>
                                        <p:cTn id="20" dur="1000" fill="hold"/>
                                        <p:tgtEl>
                                          <p:spTgt spid="6"/>
                                        </p:tgtEl>
                                        <p:attrNameLst>
                                          <p:attrName>ppt_x</p:attrName>
                                        </p:attrNameLst>
                                      </p:cBhvr>
                                      <p:tavLst>
                                        <p:tav tm="0">
                                          <p:val>
                                            <p:strVal val="#ppt_x"/>
                                          </p:val>
                                        </p:tav>
                                        <p:tav tm="100000">
                                          <p:val>
                                            <p:strVal val="#ppt_x"/>
                                          </p:val>
                                        </p:tav>
                                      </p:tavLst>
                                    </p:anim>
                                    <p:anim calcmode="lin" valueType="num">
                                      <p:cBhvr>
                                        <p:cTn id="21"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7024" y="1859973"/>
            <a:ext cx="4734964" cy="2662086"/>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20583" y="4199851"/>
            <a:ext cx="2096515" cy="2096515"/>
          </a:xfrm>
          <a:prstGeom prst="rect">
            <a:avLst/>
          </a:prstGeom>
        </p:spPr>
      </p:pic>
      <p:pic>
        <p:nvPicPr>
          <p:cNvPr id="4" name="Picture 3"/>
          <p:cNvPicPr>
            <a:picLocks noChangeAspect="1"/>
          </p:cNvPicPr>
          <p:nvPr/>
        </p:nvPicPr>
        <p:blipFill>
          <a:blip r:embed="rId4"/>
          <a:stretch>
            <a:fillRect/>
          </a:stretch>
        </p:blipFill>
        <p:spPr>
          <a:xfrm>
            <a:off x="-6625" y="588956"/>
            <a:ext cx="12205250" cy="877900"/>
          </a:xfrm>
          <a:prstGeom prst="rect">
            <a:avLst/>
          </a:prstGeom>
        </p:spPr>
      </p:pic>
      <p:sp>
        <p:nvSpPr>
          <p:cNvPr id="2" name="Title 1"/>
          <p:cNvSpPr>
            <a:spLocks noGrp="1"/>
          </p:cNvSpPr>
          <p:nvPr>
            <p:ph type="title"/>
          </p:nvPr>
        </p:nvSpPr>
        <p:spPr/>
        <p:txBody>
          <a:bodyPr/>
          <a:lstStyle/>
          <a:p>
            <a:r>
              <a:rPr lang="en-US" dirty="0" smtClean="0">
                <a:solidFill>
                  <a:schemeClr val="bg1"/>
                </a:solidFill>
              </a:rPr>
              <a:t>OUR STUDENTS ARE EMPLOYED AT:</a:t>
            </a:r>
            <a:endParaRPr lang="en-US" dirty="0">
              <a:solidFill>
                <a:schemeClr val="bg1"/>
              </a:solidFill>
            </a:endParaRPr>
          </a:p>
        </p:txBody>
      </p:sp>
      <p:pic>
        <p:nvPicPr>
          <p:cNvPr id="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955077" y="2054672"/>
            <a:ext cx="2262021" cy="1574579"/>
          </a:xfrm>
          <a:prstGeom prst="rect">
            <a:avLst/>
          </a:prstGeom>
        </p:spPr>
      </p:pic>
      <p:pic>
        <p:nvPicPr>
          <p:cNvPr id="6" name="Picture 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60896" y="4522059"/>
            <a:ext cx="3132829" cy="1561193"/>
          </a:xfrm>
          <a:prstGeom prst="rect">
            <a:avLst/>
          </a:prstGeom>
        </p:spPr>
      </p:pic>
      <p:pic>
        <p:nvPicPr>
          <p:cNvPr id="8" name="Picture 7"/>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561496" y="1565102"/>
            <a:ext cx="2895601" cy="2895601"/>
          </a:xfrm>
          <a:prstGeom prst="rect">
            <a:avLst/>
          </a:prstGeom>
        </p:spPr>
      </p:pic>
      <p:pic>
        <p:nvPicPr>
          <p:cNvPr id="9" name="Picture 8"/>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094139" y="4335116"/>
            <a:ext cx="1861869" cy="1806013"/>
          </a:xfrm>
          <a:prstGeom prst="rect">
            <a:avLst/>
          </a:prstGeom>
        </p:spPr>
      </p:pic>
    </p:spTree>
    <p:extLst>
      <p:ext uri="{BB962C8B-B14F-4D97-AF65-F5344CB8AC3E}">
        <p14:creationId xmlns:p14="http://schemas.microsoft.com/office/powerpoint/2010/main" val="1796071221"/>
      </p:ext>
    </p:extLst>
  </p:cSld>
  <p:clrMapOvr>
    <a:masterClrMapping/>
  </p:clrMapOvr>
  <p:transition spd="slow" advTm="8665">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anim calcmode="lin" valueType="num">
                                      <p:cBhvr>
                                        <p:cTn id="14" dur="1000" fill="hold"/>
                                        <p:tgtEl>
                                          <p:spTgt spid="6"/>
                                        </p:tgtEl>
                                        <p:attrNameLst>
                                          <p:attrName>ppt_x</p:attrName>
                                        </p:attrNameLst>
                                      </p:cBhvr>
                                      <p:tavLst>
                                        <p:tav tm="0">
                                          <p:val>
                                            <p:strVal val="#ppt_x"/>
                                          </p:val>
                                        </p:tav>
                                        <p:tav tm="100000">
                                          <p:val>
                                            <p:strVal val="#ppt_x"/>
                                          </p:val>
                                        </p:tav>
                                      </p:tavLst>
                                    </p:anim>
                                    <p:anim calcmode="lin" valueType="num">
                                      <p:cBhvr>
                                        <p:cTn id="15" dur="100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1000"/>
                                        <p:tgtEl>
                                          <p:spTgt spid="5"/>
                                        </p:tgtEl>
                                      </p:cBhvr>
                                    </p:animEffect>
                                    <p:anim calcmode="lin" valueType="num">
                                      <p:cBhvr>
                                        <p:cTn id="20" dur="1000" fill="hold"/>
                                        <p:tgtEl>
                                          <p:spTgt spid="5"/>
                                        </p:tgtEl>
                                        <p:attrNameLst>
                                          <p:attrName>ppt_x</p:attrName>
                                        </p:attrNameLst>
                                      </p:cBhvr>
                                      <p:tavLst>
                                        <p:tav tm="0">
                                          <p:val>
                                            <p:strVal val="#ppt_x"/>
                                          </p:val>
                                        </p:tav>
                                        <p:tav tm="100000">
                                          <p:val>
                                            <p:strVal val="#ppt_x"/>
                                          </p:val>
                                        </p:tav>
                                      </p:tavLst>
                                    </p:anim>
                                    <p:anim calcmode="lin" valueType="num">
                                      <p:cBhvr>
                                        <p:cTn id="21" dur="1000" fill="hold"/>
                                        <p:tgtEl>
                                          <p:spTgt spid="5"/>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1000"/>
                                        <p:tgtEl>
                                          <p:spTgt spid="10"/>
                                        </p:tgtEl>
                                      </p:cBhvr>
                                    </p:animEffect>
                                    <p:anim calcmode="lin" valueType="num">
                                      <p:cBhvr>
                                        <p:cTn id="26" dur="1000" fill="hold"/>
                                        <p:tgtEl>
                                          <p:spTgt spid="10"/>
                                        </p:tgtEl>
                                        <p:attrNameLst>
                                          <p:attrName>ppt_x</p:attrName>
                                        </p:attrNameLst>
                                      </p:cBhvr>
                                      <p:tavLst>
                                        <p:tav tm="0">
                                          <p:val>
                                            <p:strVal val="#ppt_x"/>
                                          </p:val>
                                        </p:tav>
                                        <p:tav tm="100000">
                                          <p:val>
                                            <p:strVal val="#ppt_x"/>
                                          </p:val>
                                        </p:tav>
                                      </p:tavLst>
                                    </p:anim>
                                    <p:anim calcmode="lin" valueType="num">
                                      <p:cBhvr>
                                        <p:cTn id="27" dur="1000" fill="hold"/>
                                        <p:tgtEl>
                                          <p:spTgt spid="10"/>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1000"/>
                                        <p:tgtEl>
                                          <p:spTgt spid="8"/>
                                        </p:tgtEl>
                                      </p:cBhvr>
                                    </p:animEffect>
                                    <p:anim calcmode="lin" valueType="num">
                                      <p:cBhvr>
                                        <p:cTn id="32" dur="1000" fill="hold"/>
                                        <p:tgtEl>
                                          <p:spTgt spid="8"/>
                                        </p:tgtEl>
                                        <p:attrNameLst>
                                          <p:attrName>ppt_x</p:attrName>
                                        </p:attrNameLst>
                                      </p:cBhvr>
                                      <p:tavLst>
                                        <p:tav tm="0">
                                          <p:val>
                                            <p:strVal val="#ppt_x"/>
                                          </p:val>
                                        </p:tav>
                                        <p:tav tm="100000">
                                          <p:val>
                                            <p:strVal val="#ppt_x"/>
                                          </p:val>
                                        </p:tav>
                                      </p:tavLst>
                                    </p:anim>
                                    <p:anim calcmode="lin" valueType="num">
                                      <p:cBhvr>
                                        <p:cTn id="33" dur="1000" fill="hold"/>
                                        <p:tgtEl>
                                          <p:spTgt spid="8"/>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42" presetClass="entr" presetSubtype="0" fill="hold" nodeType="after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1000"/>
                                        <p:tgtEl>
                                          <p:spTgt spid="9"/>
                                        </p:tgtEl>
                                      </p:cBhvr>
                                    </p:animEffect>
                                    <p:anim calcmode="lin" valueType="num">
                                      <p:cBhvr>
                                        <p:cTn id="38" dur="1000" fill="hold"/>
                                        <p:tgtEl>
                                          <p:spTgt spid="9"/>
                                        </p:tgtEl>
                                        <p:attrNameLst>
                                          <p:attrName>ppt_x</p:attrName>
                                        </p:attrNameLst>
                                      </p:cBhvr>
                                      <p:tavLst>
                                        <p:tav tm="0">
                                          <p:val>
                                            <p:strVal val="#ppt_x"/>
                                          </p:val>
                                        </p:tav>
                                        <p:tav tm="100000">
                                          <p:val>
                                            <p:strVal val="#ppt_x"/>
                                          </p:val>
                                        </p:tav>
                                      </p:tavLst>
                                    </p:anim>
                                    <p:anim calcmode="lin" valueType="num">
                                      <p:cBhvr>
                                        <p:cTn id="3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6625" y="0"/>
            <a:ext cx="12205250" cy="6858000"/>
          </a:xfrm>
          <a:prstGeom prst="rect">
            <a:avLst/>
          </a:prstGeom>
        </p:spPr>
      </p:pic>
      <p:sp>
        <p:nvSpPr>
          <p:cNvPr id="2" name="Title 1"/>
          <p:cNvSpPr>
            <a:spLocks noGrp="1"/>
          </p:cNvSpPr>
          <p:nvPr>
            <p:ph type="title"/>
          </p:nvPr>
        </p:nvSpPr>
        <p:spPr>
          <a:xfrm>
            <a:off x="1325880" y="611187"/>
            <a:ext cx="9540240" cy="5635625"/>
          </a:xfrm>
        </p:spPr>
        <p:txBody>
          <a:bodyPr>
            <a:normAutofit/>
          </a:bodyPr>
          <a:lstStyle/>
          <a:p>
            <a:pPr algn="ctr"/>
            <a:r>
              <a:rPr lang="en-US" sz="7200" dirty="0" smtClean="0">
                <a:solidFill>
                  <a:schemeClr val="bg1"/>
                </a:solidFill>
                <a:latin typeface="Bradley Hand ITC" panose="03070402050302030203" pitchFamily="66" charset="0"/>
              </a:rPr>
              <a:t>Thank you for helping </a:t>
            </a:r>
            <a:br>
              <a:rPr lang="en-US" sz="7200" dirty="0" smtClean="0">
                <a:solidFill>
                  <a:schemeClr val="bg1"/>
                </a:solidFill>
                <a:latin typeface="Bradley Hand ITC" panose="03070402050302030203" pitchFamily="66" charset="0"/>
              </a:rPr>
            </a:br>
            <a:r>
              <a:rPr lang="en-US" sz="7200" dirty="0" smtClean="0">
                <a:solidFill>
                  <a:schemeClr val="bg1"/>
                </a:solidFill>
                <a:latin typeface="Bradley Hand ITC" panose="03070402050302030203" pitchFamily="66" charset="0"/>
              </a:rPr>
              <a:t>us reach our goals!</a:t>
            </a:r>
            <a:endParaRPr lang="en-US" sz="7200" dirty="0">
              <a:solidFill>
                <a:schemeClr val="bg1"/>
              </a:solidFill>
              <a:latin typeface="Bradley Hand ITC" panose="03070402050302030203" pitchFamily="66" charset="0"/>
            </a:endParaRPr>
          </a:p>
        </p:txBody>
      </p:sp>
    </p:spTree>
    <p:extLst>
      <p:ext uri="{BB962C8B-B14F-4D97-AF65-F5344CB8AC3E}">
        <p14:creationId xmlns:p14="http://schemas.microsoft.com/office/powerpoint/2010/main" val="3376599602"/>
      </p:ext>
    </p:extLst>
  </p:cSld>
  <p:clrMapOvr>
    <a:masterClrMapping/>
  </p:clrMapOvr>
  <p:transition spd="slow" advTm="8095">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3250" y="588956"/>
            <a:ext cx="12205250" cy="877900"/>
          </a:xfrm>
          <a:prstGeom prst="rect">
            <a:avLst/>
          </a:prstGeom>
        </p:spPr>
      </p:pic>
      <p:sp>
        <p:nvSpPr>
          <p:cNvPr id="2" name="Title 1"/>
          <p:cNvSpPr>
            <a:spLocks noGrp="1"/>
          </p:cNvSpPr>
          <p:nvPr>
            <p:ph type="title"/>
          </p:nvPr>
        </p:nvSpPr>
        <p:spPr/>
        <p:txBody>
          <a:bodyPr/>
          <a:lstStyle/>
          <a:p>
            <a:r>
              <a:rPr lang="en-US" dirty="0" smtClean="0">
                <a:solidFill>
                  <a:schemeClr val="bg1"/>
                </a:solidFill>
              </a:rPr>
              <a:t>ADDISON PUBLIC LIBRARY</a:t>
            </a:r>
            <a:endParaRPr lang="en-US" dirty="0">
              <a:solidFill>
                <a:schemeClr val="bg1"/>
              </a:solidFill>
            </a:endParaRPr>
          </a:p>
        </p:txBody>
      </p:sp>
      <p:pic>
        <p:nvPicPr>
          <p:cNvPr id="5" name="Content Placeholder 4"/>
          <p:cNvPicPr>
            <a:picLocks noGrp="1" noChangeAspect="1"/>
          </p:cNvPicPr>
          <p:nvPr>
            <p:ph idx="1"/>
          </p:nvPr>
        </p:nvPicPr>
        <p:blipFill rotWithShape="1">
          <a:blip r:embed="rId3" cstate="print">
            <a:extLst>
              <a:ext uri="{28A0092B-C50C-407E-A947-70E740481C1C}">
                <a14:useLocalDpi xmlns:a14="http://schemas.microsoft.com/office/drawing/2010/main" val="0"/>
              </a:ext>
            </a:extLst>
          </a:blip>
          <a:srcRect l="1794" t="21107" r="2373" b="13231"/>
          <a:stretch/>
        </p:blipFill>
        <p:spPr>
          <a:xfrm>
            <a:off x="5065418" y="4081449"/>
            <a:ext cx="2739228" cy="2422665"/>
          </a:xfrm>
          <a:prstGeom prst="rect">
            <a:avLst/>
          </a:prstGeom>
          <a:ln w="38100" cap="sq">
            <a:solidFill>
              <a:srgbClr val="002060"/>
            </a:solidFill>
            <a:prstDash val="solid"/>
            <a:miter lim="800000"/>
          </a:ln>
          <a:effectLst/>
        </p:spPr>
      </p:pic>
      <p:pic>
        <p:nvPicPr>
          <p:cNvPr id="6" name="Content Placeholder 5"/>
          <p:cNvPicPr>
            <a:picLocks noChangeAspect="1"/>
          </p:cNvPicPr>
          <p:nvPr/>
        </p:nvPicPr>
        <p:blipFill rotWithShape="1">
          <a:blip r:embed="rId4" cstate="print">
            <a:extLst>
              <a:ext uri="{28A0092B-C50C-407E-A947-70E740481C1C}">
                <a14:useLocalDpi xmlns:a14="http://schemas.microsoft.com/office/drawing/2010/main" val="0"/>
              </a:ext>
            </a:extLst>
          </a:blip>
          <a:srcRect l="4891" t="8990" r="5247"/>
          <a:stretch/>
        </p:blipFill>
        <p:spPr>
          <a:xfrm rot="5400000">
            <a:off x="7504550" y="2411321"/>
            <a:ext cx="4645948" cy="3528956"/>
          </a:xfrm>
          <a:prstGeom prst="rect">
            <a:avLst/>
          </a:prstGeom>
          <a:ln w="38100" cap="sq">
            <a:solidFill>
              <a:srgbClr val="002060"/>
            </a:solidFill>
            <a:prstDash val="solid"/>
            <a:miter lim="800000"/>
          </a:ln>
          <a:effectLst/>
        </p:spPr>
      </p:pic>
      <p:sp>
        <p:nvSpPr>
          <p:cNvPr id="3" name="Rectangle 2"/>
          <p:cNvSpPr/>
          <p:nvPr/>
        </p:nvSpPr>
        <p:spPr>
          <a:xfrm>
            <a:off x="541020" y="1863711"/>
            <a:ext cx="4275962" cy="3785652"/>
          </a:xfrm>
          <a:prstGeom prst="rect">
            <a:avLst/>
          </a:prstGeom>
        </p:spPr>
        <p:txBody>
          <a:bodyPr wrap="square">
            <a:spAutoFit/>
          </a:bodyPr>
          <a:lstStyle/>
          <a:p>
            <a:r>
              <a:rPr lang="en-US" sz="2400" dirty="0"/>
              <a:t>The Addison Public Library sees itself as the heart of a diverse community that </a:t>
            </a:r>
            <a:r>
              <a:rPr lang="en-US" sz="2400" dirty="0" smtClean="0"/>
              <a:t>connects people </a:t>
            </a:r>
            <a:r>
              <a:rPr lang="en-US" sz="2400" dirty="0"/>
              <a:t>with ideas and information. Their mission is to foster a love of reading, to promote lifelong learning, and to provide recreational resources. They offer a variety of first rate library services and programs.</a:t>
            </a:r>
          </a:p>
        </p:txBody>
      </p:sp>
      <p:pic>
        <p:nvPicPr>
          <p:cNvPr id="9" name="Picture Placeholder 4"/>
          <p:cNvPicPr preferRelativeResize="0">
            <a:picLocks/>
          </p:cNvPicPr>
          <p:nvPr/>
        </p:nvPicPr>
        <p:blipFill>
          <a:blip r:embed="rId5">
            <a:extLst>
              <a:ext uri="{28A0092B-C50C-407E-A947-70E740481C1C}">
                <a14:useLocalDpi xmlns:a14="http://schemas.microsoft.com/office/drawing/2010/main" val="0"/>
              </a:ext>
            </a:extLst>
          </a:blip>
          <a:srcRect l="8002" r="8002"/>
          <a:stretch>
            <a:fillRect/>
          </a:stretch>
        </p:blipFill>
        <p:spPr>
          <a:xfrm>
            <a:off x="5089855" y="1857615"/>
            <a:ext cx="2714791" cy="2038016"/>
          </a:xfrm>
          <a:prstGeom prst="rect">
            <a:avLst/>
          </a:prstGeom>
          <a:ln w="38100" cap="sq">
            <a:solidFill>
              <a:srgbClr val="002060"/>
            </a:solidFill>
            <a:prstDash val="solid"/>
            <a:miter lim="800000"/>
          </a:ln>
          <a:effectLst/>
        </p:spPr>
      </p:pic>
    </p:spTree>
    <p:extLst>
      <p:ext uri="{BB962C8B-B14F-4D97-AF65-F5344CB8AC3E}">
        <p14:creationId xmlns:p14="http://schemas.microsoft.com/office/powerpoint/2010/main" val="4045773404"/>
      </p:ext>
    </p:extLst>
  </p:cSld>
  <p:clrMapOvr>
    <a:masterClrMapping/>
  </p:clrMapOvr>
  <p:transition spd="slow" advTm="9331">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000"/>
                                        <p:tgtEl>
                                          <p:spTgt spid="6"/>
                                        </p:tgtEl>
                                      </p:cBhvr>
                                    </p:animEffect>
                                    <p:anim calcmode="lin" valueType="num">
                                      <p:cBhvr>
                                        <p:cTn id="20" dur="1000" fill="hold"/>
                                        <p:tgtEl>
                                          <p:spTgt spid="6"/>
                                        </p:tgtEl>
                                        <p:attrNameLst>
                                          <p:attrName>ppt_x</p:attrName>
                                        </p:attrNameLst>
                                      </p:cBhvr>
                                      <p:tavLst>
                                        <p:tav tm="0">
                                          <p:val>
                                            <p:strVal val="#ppt_x"/>
                                          </p:val>
                                        </p:tav>
                                        <p:tav tm="100000">
                                          <p:val>
                                            <p:strVal val="#ppt_x"/>
                                          </p:val>
                                        </p:tav>
                                      </p:tavLst>
                                    </p:anim>
                                    <p:anim calcmode="lin" valueType="num">
                                      <p:cBhvr>
                                        <p:cTn id="21"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578070"/>
            <a:ext cx="12205250" cy="877900"/>
          </a:xfrm>
          <a:prstGeom prst="rect">
            <a:avLst/>
          </a:prstGeom>
        </p:spPr>
      </p:pic>
      <p:sp>
        <p:nvSpPr>
          <p:cNvPr id="2" name="Title 1"/>
          <p:cNvSpPr>
            <a:spLocks noGrp="1"/>
          </p:cNvSpPr>
          <p:nvPr>
            <p:ph type="title"/>
          </p:nvPr>
        </p:nvSpPr>
        <p:spPr/>
        <p:txBody>
          <a:bodyPr/>
          <a:lstStyle/>
          <a:p>
            <a:r>
              <a:rPr lang="en-US" dirty="0" smtClean="0">
                <a:solidFill>
                  <a:schemeClr val="bg1"/>
                </a:solidFill>
              </a:rPr>
              <a:t>CAPUTO’S FRESH MARKETS</a:t>
            </a:r>
            <a:endParaRPr lang="en-US" dirty="0">
              <a:solidFill>
                <a:schemeClr val="bg1"/>
              </a:solidFill>
            </a:endParaRPr>
          </a:p>
        </p:txBody>
      </p:sp>
      <p:sp>
        <p:nvSpPr>
          <p:cNvPr id="3" name="Content Placeholder 2"/>
          <p:cNvSpPr>
            <a:spLocks noGrp="1"/>
          </p:cNvSpPr>
          <p:nvPr>
            <p:ph idx="1"/>
          </p:nvPr>
        </p:nvSpPr>
        <p:spPr>
          <a:xfrm>
            <a:off x="663935" y="1825626"/>
            <a:ext cx="4213860" cy="4300854"/>
          </a:xfrm>
        </p:spPr>
        <p:txBody>
          <a:bodyPr>
            <a:normAutofit/>
          </a:bodyPr>
          <a:lstStyle/>
          <a:p>
            <a:pPr marL="0" indent="0">
              <a:buNone/>
            </a:pPr>
            <a:r>
              <a:rPr lang="en-US" sz="2600" dirty="0"/>
              <a:t>Caputo’s Fresh Markets is committed to operate with pride and passion the freshest, friendliest, cleanest, and healthiest stores in Chicagoland. They have always strived to exceed their customers’ and employees’ expectations since opening </a:t>
            </a:r>
            <a:r>
              <a:rPr lang="en-US" sz="2600" dirty="0" smtClean="0"/>
              <a:t>in 1958 and are committed to doing so in the future.</a:t>
            </a:r>
          </a:p>
          <a:p>
            <a:endParaRPr lang="en-US" dirty="0"/>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36621" y="1690688"/>
            <a:ext cx="3117179" cy="2328264"/>
          </a:xfrm>
          <a:prstGeom prst="rect">
            <a:avLst/>
          </a:prstGeom>
          <a:ln w="38100">
            <a:solidFill>
              <a:srgbClr val="002060"/>
            </a:solidFill>
          </a:ln>
          <a:effectLst/>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243034" y="4242258"/>
            <a:ext cx="3104351" cy="2328264"/>
          </a:xfrm>
          <a:prstGeom prst="rect">
            <a:avLst/>
          </a:prstGeom>
          <a:ln w="38100" cap="sq">
            <a:solidFill>
              <a:srgbClr val="002060"/>
            </a:solidFill>
            <a:prstDash val="solid"/>
            <a:miter lim="800000"/>
          </a:ln>
          <a:effectLst/>
        </p:spPr>
      </p:pic>
      <p:pic>
        <p:nvPicPr>
          <p:cNvPr id="6" name="Pictur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306022" y="1690688"/>
            <a:ext cx="2744906" cy="4879834"/>
          </a:xfrm>
          <a:prstGeom prst="rect">
            <a:avLst/>
          </a:prstGeom>
          <a:ln w="38100" cap="sq">
            <a:solidFill>
              <a:srgbClr val="002060"/>
            </a:solidFill>
            <a:prstDash val="solid"/>
            <a:miter lim="800000"/>
          </a:ln>
          <a:effectLst/>
        </p:spPr>
      </p:pic>
    </p:spTree>
    <p:extLst>
      <p:ext uri="{BB962C8B-B14F-4D97-AF65-F5344CB8AC3E}">
        <p14:creationId xmlns:p14="http://schemas.microsoft.com/office/powerpoint/2010/main" val="4083277401"/>
      </p:ext>
    </p:extLst>
  </p:cSld>
  <p:clrMapOvr>
    <a:masterClrMapping/>
  </p:clrMapOvr>
  <p:transition spd="slow" advTm="8414">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1000"/>
                                        <p:tgtEl>
                                          <p:spTgt spid="7"/>
                                        </p:tgtEl>
                                      </p:cBhvr>
                                    </p:animEffect>
                                    <p:anim calcmode="lin" valueType="num">
                                      <p:cBhvr>
                                        <p:cTn id="20" dur="1000" fill="hold"/>
                                        <p:tgtEl>
                                          <p:spTgt spid="7"/>
                                        </p:tgtEl>
                                        <p:attrNameLst>
                                          <p:attrName>ppt_x</p:attrName>
                                        </p:attrNameLst>
                                      </p:cBhvr>
                                      <p:tavLst>
                                        <p:tav tm="0">
                                          <p:val>
                                            <p:strVal val="#ppt_x"/>
                                          </p:val>
                                        </p:tav>
                                        <p:tav tm="100000">
                                          <p:val>
                                            <p:strVal val="#ppt_x"/>
                                          </p:val>
                                        </p:tav>
                                      </p:tavLst>
                                    </p:anim>
                                    <p:anim calcmode="lin" valueType="num">
                                      <p:cBhvr>
                                        <p:cTn id="21"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6625" y="588956"/>
            <a:ext cx="12205250" cy="877900"/>
          </a:xfrm>
          <a:prstGeom prst="rect">
            <a:avLst/>
          </a:prstGeom>
        </p:spPr>
      </p:pic>
      <p:sp>
        <p:nvSpPr>
          <p:cNvPr id="2" name="Title 1"/>
          <p:cNvSpPr>
            <a:spLocks noGrp="1"/>
          </p:cNvSpPr>
          <p:nvPr>
            <p:ph type="title"/>
          </p:nvPr>
        </p:nvSpPr>
        <p:spPr>
          <a:xfrm>
            <a:off x="838199" y="365125"/>
            <a:ext cx="10727988" cy="1325563"/>
          </a:xfrm>
        </p:spPr>
        <p:txBody>
          <a:bodyPr/>
          <a:lstStyle/>
          <a:p>
            <a:r>
              <a:rPr lang="en-US" dirty="0" smtClean="0">
                <a:solidFill>
                  <a:schemeClr val="bg1"/>
                </a:solidFill>
              </a:rPr>
              <a:t>DUPAGE COUNTY ADMINISTRATION BUILDING</a:t>
            </a:r>
            <a:endParaRPr lang="en-US" dirty="0">
              <a:solidFill>
                <a:schemeClr val="bg1"/>
              </a:solidFill>
            </a:endParaRPr>
          </a:p>
        </p:txBody>
      </p:sp>
      <p:sp>
        <p:nvSpPr>
          <p:cNvPr id="5" name="Rectangle 4"/>
          <p:cNvSpPr/>
          <p:nvPr/>
        </p:nvSpPr>
        <p:spPr>
          <a:xfrm>
            <a:off x="620132" y="1827799"/>
            <a:ext cx="5431972" cy="4524315"/>
          </a:xfrm>
          <a:prstGeom prst="rect">
            <a:avLst/>
          </a:prstGeom>
        </p:spPr>
        <p:txBody>
          <a:bodyPr wrap="square">
            <a:spAutoFit/>
          </a:bodyPr>
          <a:lstStyle/>
          <a:p>
            <a:r>
              <a:rPr lang="en-US" sz="2400" dirty="0"/>
              <a:t>DuPage County provides services to residents that help maintain our quality </a:t>
            </a:r>
            <a:endParaRPr lang="en-US" sz="2400" dirty="0" smtClean="0"/>
          </a:p>
          <a:p>
            <a:r>
              <a:rPr lang="en-US" sz="2400" dirty="0" smtClean="0"/>
              <a:t>of </a:t>
            </a:r>
            <a:r>
              <a:rPr lang="en-US" sz="2400" dirty="0"/>
              <a:t>life. The DuPage County government impacts over 900 thousand residents. Essential services provided include funding and oversight for the </a:t>
            </a:r>
            <a:r>
              <a:rPr lang="en-US" sz="2400" dirty="0" smtClean="0"/>
              <a:t>county</a:t>
            </a:r>
          </a:p>
          <a:p>
            <a:r>
              <a:rPr lang="en-US" sz="2400" dirty="0" smtClean="0"/>
              <a:t> </a:t>
            </a:r>
            <a:r>
              <a:rPr lang="en-US" sz="2400" dirty="0"/>
              <a:t>court system, the jail, the health department, the sheriff’s department, animal control, transportation and congestion relief, economic development, community services, and help for those in need at the County’s nursing home. </a:t>
            </a:r>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l="4081" t="1543" r="3202" b="30873"/>
          <a:stretch/>
        </p:blipFill>
        <p:spPr>
          <a:xfrm>
            <a:off x="8876880" y="4089957"/>
            <a:ext cx="2689307" cy="2613749"/>
          </a:xfrm>
          <a:prstGeom prst="rect">
            <a:avLst/>
          </a:prstGeom>
          <a:ln w="38100" cap="sq">
            <a:solidFill>
              <a:srgbClr val="002060"/>
            </a:solidFill>
            <a:prstDash val="solid"/>
            <a:miter lim="800000"/>
          </a:ln>
          <a:effectLst/>
        </p:spPr>
      </p:pic>
      <p:pic>
        <p:nvPicPr>
          <p:cNvPr id="7" name="Content Placeholder 6"/>
          <p:cNvPicPr>
            <a:picLocks noGrp="1" noChangeAspect="1"/>
          </p:cNvPicPr>
          <p:nvPr>
            <p:ph idx="1"/>
          </p:nvPr>
        </p:nvPicPr>
        <p:blipFill rotWithShape="1">
          <a:blip r:embed="rId4" cstate="print">
            <a:extLst>
              <a:ext uri="{28A0092B-C50C-407E-A947-70E740481C1C}">
                <a14:useLocalDpi xmlns:a14="http://schemas.microsoft.com/office/drawing/2010/main" val="0"/>
              </a:ext>
            </a:extLst>
          </a:blip>
          <a:srcRect l="7330" t="3385" b="7330"/>
          <a:stretch/>
        </p:blipFill>
        <p:spPr>
          <a:xfrm>
            <a:off x="6394082" y="1883223"/>
            <a:ext cx="2265218" cy="2907296"/>
          </a:xfrm>
          <a:prstGeom prst="rect">
            <a:avLst/>
          </a:prstGeom>
          <a:ln w="38100">
            <a:solidFill>
              <a:srgbClr val="002060"/>
            </a:solidFill>
          </a:ln>
        </p:spPr>
      </p:pic>
      <p:pic>
        <p:nvPicPr>
          <p:cNvPr id="3" name="Picture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876880" y="1883223"/>
            <a:ext cx="2689307" cy="2016980"/>
          </a:xfrm>
          <a:prstGeom prst="rect">
            <a:avLst/>
          </a:prstGeom>
          <a:ln w="38100" cap="sq">
            <a:solidFill>
              <a:srgbClr val="002060"/>
            </a:solidFill>
            <a:prstDash val="solid"/>
            <a:miter lim="800000"/>
          </a:ln>
          <a:effectLst/>
        </p:spPr>
      </p:pic>
      <p:pic>
        <p:nvPicPr>
          <p:cNvPr id="8" name="Picture 7"/>
          <p:cNvPicPr>
            <a:picLocks noChangeAspect="1"/>
          </p:cNvPicPr>
          <p:nvPr/>
        </p:nvPicPr>
        <p:blipFill rotWithShape="1">
          <a:blip r:embed="rId6" cstate="print">
            <a:extLst>
              <a:ext uri="{28A0092B-C50C-407E-A947-70E740481C1C}">
                <a14:useLocalDpi xmlns:a14="http://schemas.microsoft.com/office/drawing/2010/main" val="0"/>
              </a:ext>
            </a:extLst>
          </a:blip>
          <a:srcRect l="3390" t="2807" r="4499" b="5682"/>
          <a:stretch/>
        </p:blipFill>
        <p:spPr>
          <a:xfrm>
            <a:off x="6569373" y="4885789"/>
            <a:ext cx="1872347" cy="1849514"/>
          </a:xfrm>
          <a:prstGeom prst="rect">
            <a:avLst/>
          </a:prstGeom>
        </p:spPr>
      </p:pic>
    </p:spTree>
    <p:extLst>
      <p:ext uri="{BB962C8B-B14F-4D97-AF65-F5344CB8AC3E}">
        <p14:creationId xmlns:p14="http://schemas.microsoft.com/office/powerpoint/2010/main" val="3944067074"/>
      </p:ext>
    </p:extLst>
  </p:cSld>
  <p:clrMapOvr>
    <a:masterClrMapping/>
  </p:clrMapOvr>
  <p:transition spd="slow" advTm="9066">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1000"/>
                                        <p:tgtEl>
                                          <p:spTgt spid="3"/>
                                        </p:tgtEl>
                                      </p:cBhvr>
                                    </p:animEffect>
                                    <p:anim calcmode="lin" valueType="num">
                                      <p:cBhvr>
                                        <p:cTn id="14" dur="1000" fill="hold"/>
                                        <p:tgtEl>
                                          <p:spTgt spid="3"/>
                                        </p:tgtEl>
                                        <p:attrNameLst>
                                          <p:attrName>ppt_x</p:attrName>
                                        </p:attrNameLst>
                                      </p:cBhvr>
                                      <p:tavLst>
                                        <p:tav tm="0">
                                          <p:val>
                                            <p:strVal val="#ppt_x"/>
                                          </p:val>
                                        </p:tav>
                                        <p:tav tm="100000">
                                          <p:val>
                                            <p:strVal val="#ppt_x"/>
                                          </p:val>
                                        </p:tav>
                                      </p:tavLst>
                                    </p:anim>
                                    <p:anim calcmode="lin" valueType="num">
                                      <p:cBhvr>
                                        <p:cTn id="15" dur="1000" fill="hold"/>
                                        <p:tgtEl>
                                          <p:spTgt spid="3"/>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000"/>
                                        <p:tgtEl>
                                          <p:spTgt spid="6"/>
                                        </p:tgtEl>
                                      </p:cBhvr>
                                    </p:animEffect>
                                    <p:anim calcmode="lin" valueType="num">
                                      <p:cBhvr>
                                        <p:cTn id="20" dur="1000" fill="hold"/>
                                        <p:tgtEl>
                                          <p:spTgt spid="6"/>
                                        </p:tgtEl>
                                        <p:attrNameLst>
                                          <p:attrName>ppt_x</p:attrName>
                                        </p:attrNameLst>
                                      </p:cBhvr>
                                      <p:tavLst>
                                        <p:tav tm="0">
                                          <p:val>
                                            <p:strVal val="#ppt_x"/>
                                          </p:val>
                                        </p:tav>
                                        <p:tav tm="100000">
                                          <p:val>
                                            <p:strVal val="#ppt_x"/>
                                          </p:val>
                                        </p:tav>
                                      </p:tavLst>
                                    </p:anim>
                                    <p:anim calcmode="lin" valueType="num">
                                      <p:cBhvr>
                                        <p:cTn id="21" dur="1000" fill="hold"/>
                                        <p:tgtEl>
                                          <p:spTgt spid="6"/>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1000"/>
                                        <p:tgtEl>
                                          <p:spTgt spid="8"/>
                                        </p:tgtEl>
                                      </p:cBhvr>
                                    </p:animEffect>
                                    <p:anim calcmode="lin" valueType="num">
                                      <p:cBhvr>
                                        <p:cTn id="26" dur="1000" fill="hold"/>
                                        <p:tgtEl>
                                          <p:spTgt spid="8"/>
                                        </p:tgtEl>
                                        <p:attrNameLst>
                                          <p:attrName>ppt_x</p:attrName>
                                        </p:attrNameLst>
                                      </p:cBhvr>
                                      <p:tavLst>
                                        <p:tav tm="0">
                                          <p:val>
                                            <p:strVal val="#ppt_x"/>
                                          </p:val>
                                        </p:tav>
                                        <p:tav tm="100000">
                                          <p:val>
                                            <p:strVal val="#ppt_x"/>
                                          </p:val>
                                        </p:tav>
                                      </p:tavLst>
                                    </p:anim>
                                    <p:anim calcmode="lin" valueType="num">
                                      <p:cBhvr>
                                        <p:cTn id="27"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588956"/>
            <a:ext cx="12205250" cy="877900"/>
          </a:xfrm>
          <a:prstGeom prst="rect">
            <a:avLst/>
          </a:prstGeom>
        </p:spPr>
      </p:pic>
      <p:sp>
        <p:nvSpPr>
          <p:cNvPr id="2" name="Title 1"/>
          <p:cNvSpPr>
            <a:spLocks noGrp="1"/>
          </p:cNvSpPr>
          <p:nvPr>
            <p:ph type="title"/>
          </p:nvPr>
        </p:nvSpPr>
        <p:spPr/>
        <p:txBody>
          <a:bodyPr/>
          <a:lstStyle/>
          <a:p>
            <a:r>
              <a:rPr lang="en-US" dirty="0" smtClean="0">
                <a:solidFill>
                  <a:schemeClr val="bg1"/>
                </a:solidFill>
              </a:rPr>
              <a:t>DUPAGE COUNTY CONVALESCENT CENTER</a:t>
            </a:r>
            <a:endParaRPr lang="en-US" dirty="0">
              <a:solidFill>
                <a:schemeClr val="bg1"/>
              </a:solidFill>
            </a:endParaRPr>
          </a:p>
        </p:txBody>
      </p:sp>
      <p:sp>
        <p:nvSpPr>
          <p:cNvPr id="3" name="Content Placeholder 2"/>
          <p:cNvSpPr>
            <a:spLocks noGrp="1"/>
          </p:cNvSpPr>
          <p:nvPr>
            <p:ph idx="1"/>
          </p:nvPr>
        </p:nvSpPr>
        <p:spPr>
          <a:xfrm>
            <a:off x="501342" y="1914519"/>
            <a:ext cx="3493770" cy="4351338"/>
          </a:xfrm>
        </p:spPr>
        <p:txBody>
          <a:bodyPr/>
          <a:lstStyle/>
          <a:p>
            <a:pPr marL="0" indent="0">
              <a:buNone/>
            </a:pPr>
            <a:r>
              <a:rPr lang="en-US" sz="2400" dirty="0"/>
              <a:t>The mission of the DuPage Convalescent Center is to provide quality long term care as well as short term rehabilitative services to DuPage County residents in a professional and cost effective manner.</a:t>
            </a:r>
          </a:p>
          <a:p>
            <a:pPr marL="0" indent="0">
              <a:buNone/>
            </a:pPr>
            <a:endParaRPr lang="en-US" dirty="0"/>
          </a:p>
        </p:txBody>
      </p:sp>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l="16015" t="4244" r="18809" b="12376"/>
          <a:stretch/>
        </p:blipFill>
        <p:spPr>
          <a:xfrm>
            <a:off x="9194943" y="2074539"/>
            <a:ext cx="2388871" cy="4074789"/>
          </a:xfrm>
          <a:prstGeom prst="rect">
            <a:avLst/>
          </a:prstGeom>
          <a:ln w="38100" cap="sq">
            <a:solidFill>
              <a:srgbClr val="002060"/>
            </a:solidFill>
            <a:prstDash val="solid"/>
            <a:miter lim="800000"/>
          </a:ln>
          <a:effectLst/>
        </p:spPr>
      </p:pic>
      <p:pic>
        <p:nvPicPr>
          <p:cNvPr id="8" name="Picture 7"/>
          <p:cNvPicPr>
            <a:picLocks noChangeAspect="1"/>
          </p:cNvPicPr>
          <p:nvPr/>
        </p:nvPicPr>
        <p:blipFill rotWithShape="1">
          <a:blip r:embed="rId4" cstate="print">
            <a:extLst>
              <a:ext uri="{28A0092B-C50C-407E-A947-70E740481C1C}">
                <a14:useLocalDpi xmlns:a14="http://schemas.microsoft.com/office/drawing/2010/main" val="0"/>
              </a:ext>
            </a:extLst>
          </a:blip>
          <a:srcRect l="24772" t="7995" r="2670" b="4207"/>
          <a:stretch/>
        </p:blipFill>
        <p:spPr>
          <a:xfrm>
            <a:off x="6794970" y="2323138"/>
            <a:ext cx="2217421" cy="3577590"/>
          </a:xfrm>
          <a:prstGeom prst="rect">
            <a:avLst/>
          </a:prstGeom>
          <a:ln w="38100" cap="sq">
            <a:solidFill>
              <a:srgbClr val="002060"/>
            </a:solidFill>
            <a:prstDash val="solid"/>
            <a:miter lim="800000"/>
          </a:ln>
          <a:effectLst/>
        </p:spPr>
      </p:pic>
      <p:pic>
        <p:nvPicPr>
          <p:cNvPr id="9" name="Picture 8"/>
          <p:cNvPicPr>
            <a:picLocks noChangeAspect="1"/>
          </p:cNvPicPr>
          <p:nvPr/>
        </p:nvPicPr>
        <p:blipFill rotWithShape="1">
          <a:blip r:embed="rId5" cstate="print">
            <a:extLst>
              <a:ext uri="{28A0092B-C50C-407E-A947-70E740481C1C}">
                <a14:useLocalDpi xmlns:a14="http://schemas.microsoft.com/office/drawing/2010/main" val="0"/>
              </a:ext>
            </a:extLst>
          </a:blip>
          <a:srcRect l="10765" t="8355" r="13486"/>
          <a:stretch/>
        </p:blipFill>
        <p:spPr>
          <a:xfrm>
            <a:off x="4086388" y="2074539"/>
            <a:ext cx="2526030" cy="4074789"/>
          </a:xfrm>
          <a:prstGeom prst="rect">
            <a:avLst/>
          </a:prstGeom>
          <a:ln w="38100" cap="sq">
            <a:solidFill>
              <a:srgbClr val="002060"/>
            </a:solidFill>
            <a:prstDash val="solid"/>
            <a:miter lim="800000"/>
          </a:ln>
          <a:effectLst/>
        </p:spPr>
      </p:pic>
    </p:spTree>
    <p:extLst>
      <p:ext uri="{BB962C8B-B14F-4D97-AF65-F5344CB8AC3E}">
        <p14:creationId xmlns:p14="http://schemas.microsoft.com/office/powerpoint/2010/main" val="1606764558"/>
      </p:ext>
    </p:extLst>
  </p:cSld>
  <p:clrMapOvr>
    <a:masterClrMapping/>
  </p:clrMapOvr>
  <p:transition spd="slow" advTm="9315">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1000"/>
                                        <p:tgtEl>
                                          <p:spTgt spid="8"/>
                                        </p:tgtEl>
                                      </p:cBhvr>
                                    </p:animEffect>
                                    <p:anim calcmode="lin" valueType="num">
                                      <p:cBhvr>
                                        <p:cTn id="20" dur="1000" fill="hold"/>
                                        <p:tgtEl>
                                          <p:spTgt spid="8"/>
                                        </p:tgtEl>
                                        <p:attrNameLst>
                                          <p:attrName>ppt_x</p:attrName>
                                        </p:attrNameLst>
                                      </p:cBhvr>
                                      <p:tavLst>
                                        <p:tav tm="0">
                                          <p:val>
                                            <p:strVal val="#ppt_x"/>
                                          </p:val>
                                        </p:tav>
                                        <p:tav tm="100000">
                                          <p:val>
                                            <p:strVal val="#ppt_x"/>
                                          </p:val>
                                        </p:tav>
                                      </p:tavLst>
                                    </p:anim>
                                    <p:anim calcmode="lin" valueType="num">
                                      <p:cBhvr>
                                        <p:cTn id="21"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578070"/>
            <a:ext cx="12205250" cy="877900"/>
          </a:xfrm>
          <a:prstGeom prst="rect">
            <a:avLst/>
          </a:prstGeom>
        </p:spPr>
      </p:pic>
      <p:sp>
        <p:nvSpPr>
          <p:cNvPr id="2" name="Title 1"/>
          <p:cNvSpPr>
            <a:spLocks noGrp="1"/>
          </p:cNvSpPr>
          <p:nvPr>
            <p:ph type="title"/>
          </p:nvPr>
        </p:nvSpPr>
        <p:spPr/>
        <p:txBody>
          <a:bodyPr/>
          <a:lstStyle/>
          <a:p>
            <a:r>
              <a:rPr lang="en-US" dirty="0" smtClean="0">
                <a:solidFill>
                  <a:schemeClr val="bg1"/>
                </a:solidFill>
              </a:rPr>
              <a:t>E-WORKS ELECTRONIC SERVICES</a:t>
            </a:r>
            <a:endParaRPr lang="en-US" dirty="0">
              <a:solidFill>
                <a:schemeClr val="bg1"/>
              </a:solidFill>
            </a:endParaRPr>
          </a:p>
        </p:txBody>
      </p:sp>
      <p:sp>
        <p:nvSpPr>
          <p:cNvPr id="3" name="Rectangle 2"/>
          <p:cNvSpPr/>
          <p:nvPr/>
        </p:nvSpPr>
        <p:spPr>
          <a:xfrm>
            <a:off x="693046" y="1706785"/>
            <a:ext cx="4919628" cy="4893647"/>
          </a:xfrm>
          <a:prstGeom prst="rect">
            <a:avLst/>
          </a:prstGeom>
        </p:spPr>
        <p:txBody>
          <a:bodyPr wrap="square">
            <a:spAutoFit/>
          </a:bodyPr>
          <a:lstStyle/>
          <a:p>
            <a:r>
              <a:rPr lang="en-US" sz="2400" dirty="0"/>
              <a:t>eWorks provides secure and environmentally safe electronics recycling and remarketing services. Established in 2009 eWorks provides Assets disposition services for </a:t>
            </a:r>
            <a:endParaRPr lang="en-US" sz="2400" dirty="0" smtClean="0"/>
          </a:p>
          <a:p>
            <a:r>
              <a:rPr lang="en-US" sz="2400" dirty="0" smtClean="0"/>
              <a:t>global </a:t>
            </a:r>
            <a:r>
              <a:rPr lang="en-US" sz="2400" dirty="0"/>
              <a:t>and national corporations, municipalities, schools and local residents. eWorks offers state of </a:t>
            </a:r>
            <a:endParaRPr lang="en-US" sz="2400" dirty="0" smtClean="0"/>
          </a:p>
          <a:p>
            <a:r>
              <a:rPr lang="en-US" sz="2400" dirty="0" smtClean="0"/>
              <a:t>the </a:t>
            </a:r>
            <a:r>
              <a:rPr lang="en-US" sz="2400" dirty="0"/>
              <a:t>art collection, data destruction, tracking, and reuse solutions as well as a diverse labor force, where more than 60% of the workers have a developmental disability.</a:t>
            </a:r>
          </a:p>
        </p:txBody>
      </p:sp>
      <p:sp>
        <p:nvSpPr>
          <p:cNvPr id="7" name="Hexagon 6"/>
          <p:cNvSpPr/>
          <p:nvPr/>
        </p:nvSpPr>
        <p:spPr>
          <a:xfrm>
            <a:off x="7847695" y="1686909"/>
            <a:ext cx="2062024" cy="1777606"/>
          </a:xfrm>
          <a:prstGeom prst="hexagon">
            <a:avLst/>
          </a:prstGeom>
          <a:blipFill dpi="0" rotWithShape="1">
            <a:blip r:embed="rId3">
              <a:extLst>
                <a:ext uri="{28A0092B-C50C-407E-A947-70E740481C1C}">
                  <a14:useLocalDpi xmlns:a14="http://schemas.microsoft.com/office/drawing/2010/main" val="0"/>
                </a:ext>
              </a:extLst>
            </a:blip>
            <a:srcRect/>
            <a:stretch>
              <a:fillRect/>
            </a:stretch>
          </a:blipFill>
          <a:ln w="28575">
            <a:solidFill>
              <a:srgbClr val="00206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Hexagon 14"/>
          <p:cNvSpPr/>
          <p:nvPr/>
        </p:nvSpPr>
        <p:spPr>
          <a:xfrm>
            <a:off x="5416732" y="2325921"/>
            <a:ext cx="2780126" cy="2396660"/>
          </a:xfrm>
          <a:prstGeom prst="hexagon">
            <a:avLst/>
          </a:prstGeom>
          <a:blipFill dpi="0" rotWithShape="1">
            <a:blip r:embed="rId4">
              <a:extLst>
                <a:ext uri="{28A0092B-C50C-407E-A947-70E740481C1C}">
                  <a14:useLocalDpi xmlns:a14="http://schemas.microsoft.com/office/drawing/2010/main" val="0"/>
                </a:ext>
              </a:extLst>
            </a:blip>
            <a:srcRect/>
            <a:stretch>
              <a:fillRect/>
            </a:stretch>
          </a:blipFill>
          <a:ln w="28575">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Hexagon 21"/>
          <p:cNvSpPr/>
          <p:nvPr/>
        </p:nvSpPr>
        <p:spPr>
          <a:xfrm>
            <a:off x="9616330" y="2648880"/>
            <a:ext cx="2030860" cy="1750741"/>
          </a:xfrm>
          <a:prstGeom prst="hexagon">
            <a:avLst/>
          </a:prstGeom>
          <a:blipFill dpi="0" rotWithShape="1">
            <a:blip r:embed="rId5">
              <a:extLst>
                <a:ext uri="{28A0092B-C50C-407E-A947-70E740481C1C}">
                  <a14:useLocalDpi xmlns:a14="http://schemas.microsoft.com/office/drawing/2010/main" val="0"/>
                </a:ext>
              </a:extLst>
            </a:blip>
            <a:srcRect/>
            <a:stretch>
              <a:fillRect/>
            </a:stretch>
          </a:blipFill>
          <a:ln w="28575">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Hexagon 23"/>
          <p:cNvSpPr/>
          <p:nvPr/>
        </p:nvSpPr>
        <p:spPr>
          <a:xfrm>
            <a:off x="7849125" y="3616512"/>
            <a:ext cx="2030860" cy="1750741"/>
          </a:xfrm>
          <a:prstGeom prst="hexagon">
            <a:avLst/>
          </a:prstGeom>
          <a:blipFill dpi="0" rotWithShape="1">
            <a:blip r:embed="rId6">
              <a:extLst>
                <a:ext uri="{28A0092B-C50C-407E-A947-70E740481C1C}">
                  <a14:useLocalDpi xmlns:a14="http://schemas.microsoft.com/office/drawing/2010/main" val="0"/>
                </a:ext>
              </a:extLst>
            </a:blip>
            <a:srcRect/>
            <a:stretch>
              <a:fillRect/>
            </a:stretch>
          </a:blipFill>
          <a:ln w="28575">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Hexagon 24"/>
          <p:cNvSpPr/>
          <p:nvPr/>
        </p:nvSpPr>
        <p:spPr>
          <a:xfrm>
            <a:off x="9616330" y="4551618"/>
            <a:ext cx="2030860" cy="1750741"/>
          </a:xfrm>
          <a:prstGeom prst="hexagon">
            <a:avLst/>
          </a:prstGeom>
          <a:blipFill dpi="0" rotWithShape="1">
            <a:blip r:embed="rId7">
              <a:extLst>
                <a:ext uri="{28A0092B-C50C-407E-A947-70E740481C1C}">
                  <a14:useLocalDpi xmlns:a14="http://schemas.microsoft.com/office/drawing/2010/main" val="0"/>
                </a:ext>
              </a:extLst>
            </a:blip>
            <a:srcRect/>
            <a:stretch>
              <a:fillRect/>
            </a:stretch>
          </a:blipFill>
          <a:ln w="28575">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961901536"/>
      </p:ext>
    </p:extLst>
  </p:cSld>
  <p:clrMapOvr>
    <a:masterClrMapping/>
  </p:clrMapOvr>
  <p:transition spd="slow" advTm="8938">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000"/>
                                        <p:tgtEl>
                                          <p:spTgt spid="7"/>
                                        </p:tgtEl>
                                      </p:cBhvr>
                                    </p:animEffect>
                                    <p:anim calcmode="lin" valueType="num">
                                      <p:cBhvr>
                                        <p:cTn id="14" dur="1000" fill="hold"/>
                                        <p:tgtEl>
                                          <p:spTgt spid="7"/>
                                        </p:tgtEl>
                                        <p:attrNameLst>
                                          <p:attrName>ppt_x</p:attrName>
                                        </p:attrNameLst>
                                      </p:cBhvr>
                                      <p:tavLst>
                                        <p:tav tm="0">
                                          <p:val>
                                            <p:strVal val="#ppt_x"/>
                                          </p:val>
                                        </p:tav>
                                        <p:tav tm="100000">
                                          <p:val>
                                            <p:strVal val="#ppt_x"/>
                                          </p:val>
                                        </p:tav>
                                      </p:tavLst>
                                    </p:anim>
                                    <p:anim calcmode="lin" valueType="num">
                                      <p:cBhvr>
                                        <p:cTn id="15" dur="1000" fill="hold"/>
                                        <p:tgtEl>
                                          <p:spTgt spid="7"/>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1000"/>
                                        <p:tgtEl>
                                          <p:spTgt spid="24"/>
                                        </p:tgtEl>
                                      </p:cBhvr>
                                    </p:animEffect>
                                    <p:anim calcmode="lin" valueType="num">
                                      <p:cBhvr>
                                        <p:cTn id="20" dur="1000" fill="hold"/>
                                        <p:tgtEl>
                                          <p:spTgt spid="24"/>
                                        </p:tgtEl>
                                        <p:attrNameLst>
                                          <p:attrName>ppt_x</p:attrName>
                                        </p:attrNameLst>
                                      </p:cBhvr>
                                      <p:tavLst>
                                        <p:tav tm="0">
                                          <p:val>
                                            <p:strVal val="#ppt_x"/>
                                          </p:val>
                                        </p:tav>
                                        <p:tav tm="100000">
                                          <p:val>
                                            <p:strVal val="#ppt_x"/>
                                          </p:val>
                                        </p:tav>
                                      </p:tavLst>
                                    </p:anim>
                                    <p:anim calcmode="lin" valueType="num">
                                      <p:cBhvr>
                                        <p:cTn id="21" dur="1000" fill="hold"/>
                                        <p:tgtEl>
                                          <p:spTgt spid="24"/>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grpId="0" nodeType="after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fade">
                                      <p:cBhvr>
                                        <p:cTn id="25" dur="1000"/>
                                        <p:tgtEl>
                                          <p:spTgt spid="22"/>
                                        </p:tgtEl>
                                      </p:cBhvr>
                                    </p:animEffect>
                                    <p:anim calcmode="lin" valueType="num">
                                      <p:cBhvr>
                                        <p:cTn id="26" dur="1000" fill="hold"/>
                                        <p:tgtEl>
                                          <p:spTgt spid="22"/>
                                        </p:tgtEl>
                                        <p:attrNameLst>
                                          <p:attrName>ppt_x</p:attrName>
                                        </p:attrNameLst>
                                      </p:cBhvr>
                                      <p:tavLst>
                                        <p:tav tm="0">
                                          <p:val>
                                            <p:strVal val="#ppt_x"/>
                                          </p:val>
                                        </p:tav>
                                        <p:tav tm="100000">
                                          <p:val>
                                            <p:strVal val="#ppt_x"/>
                                          </p:val>
                                        </p:tav>
                                      </p:tavLst>
                                    </p:anim>
                                    <p:anim calcmode="lin" valueType="num">
                                      <p:cBhvr>
                                        <p:cTn id="27" dur="1000" fill="hold"/>
                                        <p:tgtEl>
                                          <p:spTgt spid="22"/>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fade">
                                      <p:cBhvr>
                                        <p:cTn id="31" dur="1000"/>
                                        <p:tgtEl>
                                          <p:spTgt spid="25"/>
                                        </p:tgtEl>
                                      </p:cBhvr>
                                    </p:animEffect>
                                    <p:anim calcmode="lin" valueType="num">
                                      <p:cBhvr>
                                        <p:cTn id="32" dur="1000" fill="hold"/>
                                        <p:tgtEl>
                                          <p:spTgt spid="25"/>
                                        </p:tgtEl>
                                        <p:attrNameLst>
                                          <p:attrName>ppt_x</p:attrName>
                                        </p:attrNameLst>
                                      </p:cBhvr>
                                      <p:tavLst>
                                        <p:tav tm="0">
                                          <p:val>
                                            <p:strVal val="#ppt_x"/>
                                          </p:val>
                                        </p:tav>
                                        <p:tav tm="100000">
                                          <p:val>
                                            <p:strVal val="#ppt_x"/>
                                          </p:val>
                                        </p:tav>
                                      </p:tavLst>
                                    </p:anim>
                                    <p:anim calcmode="lin" valueType="num">
                                      <p:cBhvr>
                                        <p:cTn id="33"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5" grpId="0" animBg="1"/>
      <p:bldP spid="22" grpId="0" animBg="1"/>
      <p:bldP spid="24" grpId="0" animBg="1"/>
      <p:bldP spid="2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6625" y="588956"/>
            <a:ext cx="12205250" cy="877900"/>
          </a:xfrm>
          <a:prstGeom prst="rect">
            <a:avLst/>
          </a:prstGeom>
        </p:spPr>
      </p:pic>
      <p:sp>
        <p:nvSpPr>
          <p:cNvPr id="2" name="Title 1"/>
          <p:cNvSpPr>
            <a:spLocks noGrp="1"/>
          </p:cNvSpPr>
          <p:nvPr>
            <p:ph type="title"/>
          </p:nvPr>
        </p:nvSpPr>
        <p:spPr/>
        <p:txBody>
          <a:bodyPr/>
          <a:lstStyle/>
          <a:p>
            <a:r>
              <a:rPr lang="en-US" dirty="0" smtClean="0">
                <a:solidFill>
                  <a:schemeClr val="bg1"/>
                </a:solidFill>
              </a:rPr>
              <a:t>FORTUNA BAKING COMPANY</a:t>
            </a:r>
            <a:endParaRPr lang="en-US" dirty="0">
              <a:solidFill>
                <a:schemeClr val="bg1"/>
              </a:solidFill>
            </a:endParaRPr>
          </a:p>
        </p:txBody>
      </p:sp>
      <p:sp>
        <p:nvSpPr>
          <p:cNvPr id="3" name="Content Placeholder 2"/>
          <p:cNvSpPr>
            <a:spLocks noGrp="1"/>
          </p:cNvSpPr>
          <p:nvPr>
            <p:ph idx="1"/>
          </p:nvPr>
        </p:nvSpPr>
        <p:spPr>
          <a:xfrm>
            <a:off x="469424" y="1914519"/>
            <a:ext cx="3952263" cy="3780518"/>
          </a:xfrm>
        </p:spPr>
        <p:txBody>
          <a:bodyPr>
            <a:normAutofit/>
          </a:bodyPr>
          <a:lstStyle/>
          <a:p>
            <a:pPr marL="0" indent="0">
              <a:lnSpc>
                <a:spcPct val="100000"/>
              </a:lnSpc>
              <a:buNone/>
            </a:pPr>
            <a:r>
              <a:rPr lang="en-US" sz="2400" dirty="0"/>
              <a:t>The Fortuna Baking Company has been owned and operated by the Fourtounis Family for over 20 years. Today, father and son baking team, George and Pete Fourtounis continue their craft using only the finest ingredients to deliver the highest quality products.</a:t>
            </a:r>
          </a:p>
          <a:p>
            <a:pPr marL="0" indent="0">
              <a:buNone/>
            </a:pPr>
            <a:endParaRPr lang="en-US" dirty="0"/>
          </a:p>
        </p:txBody>
      </p:sp>
      <p:pic>
        <p:nvPicPr>
          <p:cNvPr id="25" name="Picture 24"/>
          <p:cNvPicPr>
            <a:picLocks noChangeAspect="1"/>
          </p:cNvPicPr>
          <p:nvPr/>
        </p:nvPicPr>
        <p:blipFill rotWithShape="1">
          <a:blip r:embed="rId3" cstate="print">
            <a:extLst>
              <a:ext uri="{BEBA8EAE-BF5A-486C-A8C5-ECC9F3942E4B}">
                <a14:imgProps xmlns:a14="http://schemas.microsoft.com/office/drawing/2010/main">
                  <a14:imgLayer r:embed="rId4">
                    <a14:imgEffect>
                      <a14:brightnessContrast contrast="-2000"/>
                    </a14:imgEffect>
                  </a14:imgLayer>
                </a14:imgProps>
              </a:ext>
              <a:ext uri="{28A0092B-C50C-407E-A947-70E740481C1C}">
                <a14:useLocalDpi xmlns:a14="http://schemas.microsoft.com/office/drawing/2010/main" val="0"/>
              </a:ext>
            </a:extLst>
          </a:blip>
          <a:srcRect l="5261" t="10464" r="6394" b="1191"/>
          <a:stretch/>
        </p:blipFill>
        <p:spPr>
          <a:xfrm>
            <a:off x="4876105" y="1854240"/>
            <a:ext cx="2578142" cy="2278722"/>
          </a:xfrm>
          <a:prstGeom prst="hexagon">
            <a:avLst/>
          </a:prstGeom>
          <a:ln w="28575">
            <a:solidFill>
              <a:srgbClr val="002060"/>
            </a:solidFill>
          </a:ln>
        </p:spPr>
      </p:pic>
      <p:pic>
        <p:nvPicPr>
          <p:cNvPr id="28" name="Picture 27"/>
          <p:cNvPicPr>
            <a:picLocks noChangeAspect="1"/>
          </p:cNvPicPr>
          <p:nvPr/>
        </p:nvPicPr>
        <p:blipFill rotWithShape="1">
          <a:blip r:embed="rId5" cstate="print">
            <a:lum contrast="14000"/>
            <a:extLst>
              <a:ext uri="{BEBA8EAE-BF5A-486C-A8C5-ECC9F3942E4B}">
                <a14:imgProps xmlns:a14="http://schemas.microsoft.com/office/drawing/2010/main">
                  <a14:imgLayer r:embed="rId6">
                    <a14:imgEffect>
                      <a14:brightnessContrast contrast="9000"/>
                    </a14:imgEffect>
                  </a14:imgLayer>
                </a14:imgProps>
              </a:ext>
              <a:ext uri="{28A0092B-C50C-407E-A947-70E740481C1C}">
                <a14:useLocalDpi xmlns:a14="http://schemas.microsoft.com/office/drawing/2010/main" val="0"/>
              </a:ext>
            </a:extLst>
          </a:blip>
          <a:srcRect t="8398" r="10598" b="2200"/>
          <a:stretch/>
        </p:blipFill>
        <p:spPr>
          <a:xfrm>
            <a:off x="4876105" y="4356794"/>
            <a:ext cx="2578142" cy="2278722"/>
          </a:xfrm>
          <a:prstGeom prst="hexagon">
            <a:avLst/>
          </a:prstGeom>
          <a:ln w="28575">
            <a:solidFill>
              <a:srgbClr val="002060"/>
            </a:solidFill>
          </a:ln>
        </p:spPr>
      </p:pic>
      <p:pic>
        <p:nvPicPr>
          <p:cNvPr id="29" name="Picture 28"/>
          <p:cNvPicPr>
            <a:picLocks noChangeAspect="1"/>
          </p:cNvPicPr>
          <p:nvPr/>
        </p:nvPicPr>
        <p:blipFill rotWithShape="1">
          <a:blip r:embed="rId7" cstate="print">
            <a:lum bright="4000"/>
            <a:extLst>
              <a:ext uri="{BEBA8EAE-BF5A-486C-A8C5-ECC9F3942E4B}">
                <a14:imgProps xmlns:a14="http://schemas.microsoft.com/office/drawing/2010/main">
                  <a14:imgLayer r:embed="rId8">
                    <a14:imgEffect>
                      <a14:brightnessContrast bright="12000"/>
                    </a14:imgEffect>
                  </a14:imgLayer>
                </a14:imgProps>
              </a:ext>
              <a:ext uri="{28A0092B-C50C-407E-A947-70E740481C1C}">
                <a14:useLocalDpi xmlns:a14="http://schemas.microsoft.com/office/drawing/2010/main" val="0"/>
              </a:ext>
            </a:extLst>
          </a:blip>
          <a:srcRect t="3184" r="3184"/>
          <a:stretch/>
        </p:blipFill>
        <p:spPr>
          <a:xfrm>
            <a:off x="7057755" y="3135657"/>
            <a:ext cx="2578142" cy="2278722"/>
          </a:xfrm>
          <a:prstGeom prst="hexagon">
            <a:avLst/>
          </a:prstGeom>
          <a:ln w="28575">
            <a:solidFill>
              <a:srgbClr val="002060"/>
            </a:solidFill>
          </a:ln>
        </p:spPr>
      </p:pic>
      <p:pic>
        <p:nvPicPr>
          <p:cNvPr id="30" name="Picture 29"/>
          <p:cNvPicPr>
            <a:picLocks noChangeAspect="1"/>
          </p:cNvPicPr>
          <p:nvPr/>
        </p:nvPicPr>
        <p:blipFill rotWithShape="1">
          <a:blip r:embed="rId9" cstate="print">
            <a:lum contrast="8000"/>
            <a:extLst>
              <a:ext uri="{BEBA8EAE-BF5A-486C-A8C5-ECC9F3942E4B}">
                <a14:imgProps xmlns:a14="http://schemas.microsoft.com/office/drawing/2010/main">
                  <a14:imgLayer r:embed="rId10">
                    <a14:imgEffect>
                      <a14:brightnessContrast bright="4000" contrast="7000"/>
                    </a14:imgEffect>
                  </a14:imgLayer>
                </a14:imgProps>
              </a:ext>
              <a:ext uri="{28A0092B-C50C-407E-A947-70E740481C1C}">
                <a14:useLocalDpi xmlns:a14="http://schemas.microsoft.com/office/drawing/2010/main" val="0"/>
              </a:ext>
            </a:extLst>
          </a:blip>
          <a:srcRect l="11633" t="3280" r="4808" b="13162"/>
          <a:stretch/>
        </p:blipFill>
        <p:spPr>
          <a:xfrm>
            <a:off x="9229626" y="1924044"/>
            <a:ext cx="2578142" cy="2278722"/>
          </a:xfrm>
          <a:prstGeom prst="hexagon">
            <a:avLst/>
          </a:prstGeom>
          <a:ln w="28575">
            <a:solidFill>
              <a:srgbClr val="002060"/>
            </a:solidFill>
          </a:ln>
        </p:spPr>
      </p:pic>
      <p:pic>
        <p:nvPicPr>
          <p:cNvPr id="23" name="Picture 22"/>
          <p:cNvPicPr>
            <a:picLocks noChangeAspect="1"/>
          </p:cNvPicPr>
          <p:nvPr/>
        </p:nvPicPr>
        <p:blipFill rotWithShape="1">
          <a:blip r:embed="rId11" cstate="print">
            <a:extLst>
              <a:ext uri="{BEBA8EAE-BF5A-486C-A8C5-ECC9F3942E4B}">
                <a14:imgProps xmlns:a14="http://schemas.microsoft.com/office/drawing/2010/main">
                  <a14:imgLayer r:embed="rId12">
                    <a14:imgEffect>
                      <a14:brightnessContrast contrast="11000"/>
                    </a14:imgEffect>
                  </a14:imgLayer>
                </a14:imgProps>
              </a:ext>
              <a:ext uri="{28A0092B-C50C-407E-A947-70E740481C1C}">
                <a14:useLocalDpi xmlns:a14="http://schemas.microsoft.com/office/drawing/2010/main" val="0"/>
              </a:ext>
            </a:extLst>
          </a:blip>
          <a:srcRect l="2315" t="7082" r="8709" b="3943"/>
          <a:stretch/>
        </p:blipFill>
        <p:spPr>
          <a:xfrm>
            <a:off x="9229626" y="4417074"/>
            <a:ext cx="2587921" cy="2278722"/>
          </a:xfrm>
          <a:prstGeom prst="hexagon">
            <a:avLst/>
          </a:prstGeom>
          <a:ln w="28575">
            <a:solidFill>
              <a:srgbClr val="002060"/>
            </a:solidFill>
          </a:ln>
        </p:spPr>
      </p:pic>
    </p:spTree>
    <p:extLst>
      <p:ext uri="{BB962C8B-B14F-4D97-AF65-F5344CB8AC3E}">
        <p14:creationId xmlns:p14="http://schemas.microsoft.com/office/powerpoint/2010/main" val="2746540352"/>
      </p:ext>
    </p:extLst>
  </p:cSld>
  <p:clrMapOvr>
    <a:masterClrMapping/>
  </p:clrMapOvr>
  <p:transition spd="slow" advTm="908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1000"/>
                                        <p:tgtEl>
                                          <p:spTgt spid="25"/>
                                        </p:tgtEl>
                                      </p:cBhvr>
                                    </p:animEffect>
                                    <p:anim calcmode="lin" valueType="num">
                                      <p:cBhvr>
                                        <p:cTn id="8" dur="1000" fill="hold"/>
                                        <p:tgtEl>
                                          <p:spTgt spid="25"/>
                                        </p:tgtEl>
                                        <p:attrNameLst>
                                          <p:attrName>ppt_x</p:attrName>
                                        </p:attrNameLst>
                                      </p:cBhvr>
                                      <p:tavLst>
                                        <p:tav tm="0">
                                          <p:val>
                                            <p:strVal val="#ppt_x"/>
                                          </p:val>
                                        </p:tav>
                                        <p:tav tm="100000">
                                          <p:val>
                                            <p:strVal val="#ppt_x"/>
                                          </p:val>
                                        </p:tav>
                                      </p:tavLst>
                                    </p:anim>
                                    <p:anim calcmode="lin" valueType="num">
                                      <p:cBhvr>
                                        <p:cTn id="9" dur="1000" fill="hold"/>
                                        <p:tgtEl>
                                          <p:spTgt spid="2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28"/>
                                        </p:tgtEl>
                                        <p:attrNameLst>
                                          <p:attrName>style.visibility</p:attrName>
                                        </p:attrNameLst>
                                      </p:cBhvr>
                                      <p:to>
                                        <p:strVal val="visible"/>
                                      </p:to>
                                    </p:set>
                                    <p:animEffect transition="in" filter="fade">
                                      <p:cBhvr>
                                        <p:cTn id="13" dur="1000"/>
                                        <p:tgtEl>
                                          <p:spTgt spid="28"/>
                                        </p:tgtEl>
                                      </p:cBhvr>
                                    </p:animEffect>
                                    <p:anim calcmode="lin" valueType="num">
                                      <p:cBhvr>
                                        <p:cTn id="14" dur="1000" fill="hold"/>
                                        <p:tgtEl>
                                          <p:spTgt spid="28"/>
                                        </p:tgtEl>
                                        <p:attrNameLst>
                                          <p:attrName>ppt_x</p:attrName>
                                        </p:attrNameLst>
                                      </p:cBhvr>
                                      <p:tavLst>
                                        <p:tav tm="0">
                                          <p:val>
                                            <p:strVal val="#ppt_x"/>
                                          </p:val>
                                        </p:tav>
                                        <p:tav tm="100000">
                                          <p:val>
                                            <p:strVal val="#ppt_x"/>
                                          </p:val>
                                        </p:tav>
                                      </p:tavLst>
                                    </p:anim>
                                    <p:anim calcmode="lin" valueType="num">
                                      <p:cBhvr>
                                        <p:cTn id="15" dur="1000" fill="hold"/>
                                        <p:tgtEl>
                                          <p:spTgt spid="28"/>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fade">
                                      <p:cBhvr>
                                        <p:cTn id="19" dur="1000"/>
                                        <p:tgtEl>
                                          <p:spTgt spid="30"/>
                                        </p:tgtEl>
                                      </p:cBhvr>
                                    </p:animEffect>
                                    <p:anim calcmode="lin" valueType="num">
                                      <p:cBhvr>
                                        <p:cTn id="20" dur="1000" fill="hold"/>
                                        <p:tgtEl>
                                          <p:spTgt spid="30"/>
                                        </p:tgtEl>
                                        <p:attrNameLst>
                                          <p:attrName>ppt_x</p:attrName>
                                        </p:attrNameLst>
                                      </p:cBhvr>
                                      <p:tavLst>
                                        <p:tav tm="0">
                                          <p:val>
                                            <p:strVal val="#ppt_x"/>
                                          </p:val>
                                        </p:tav>
                                        <p:tav tm="100000">
                                          <p:val>
                                            <p:strVal val="#ppt_x"/>
                                          </p:val>
                                        </p:tav>
                                      </p:tavLst>
                                    </p:anim>
                                    <p:anim calcmode="lin" valueType="num">
                                      <p:cBhvr>
                                        <p:cTn id="21" dur="1000" fill="hold"/>
                                        <p:tgtEl>
                                          <p:spTgt spid="30"/>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fade">
                                      <p:cBhvr>
                                        <p:cTn id="25" dur="1000"/>
                                        <p:tgtEl>
                                          <p:spTgt spid="23"/>
                                        </p:tgtEl>
                                      </p:cBhvr>
                                    </p:animEffect>
                                    <p:anim calcmode="lin" valueType="num">
                                      <p:cBhvr>
                                        <p:cTn id="26" dur="1000" fill="hold"/>
                                        <p:tgtEl>
                                          <p:spTgt spid="23"/>
                                        </p:tgtEl>
                                        <p:attrNameLst>
                                          <p:attrName>ppt_x</p:attrName>
                                        </p:attrNameLst>
                                      </p:cBhvr>
                                      <p:tavLst>
                                        <p:tav tm="0">
                                          <p:val>
                                            <p:strVal val="#ppt_x"/>
                                          </p:val>
                                        </p:tav>
                                        <p:tav tm="100000">
                                          <p:val>
                                            <p:strVal val="#ppt_x"/>
                                          </p:val>
                                        </p:tav>
                                      </p:tavLst>
                                    </p:anim>
                                    <p:anim calcmode="lin" valueType="num">
                                      <p:cBhvr>
                                        <p:cTn id="27" dur="1000" fill="hold"/>
                                        <p:tgtEl>
                                          <p:spTgt spid="23"/>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nodeType="after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fade">
                                      <p:cBhvr>
                                        <p:cTn id="31" dur="1000"/>
                                        <p:tgtEl>
                                          <p:spTgt spid="29"/>
                                        </p:tgtEl>
                                      </p:cBhvr>
                                    </p:animEffect>
                                    <p:anim calcmode="lin" valueType="num">
                                      <p:cBhvr>
                                        <p:cTn id="32" dur="1000" fill="hold"/>
                                        <p:tgtEl>
                                          <p:spTgt spid="29"/>
                                        </p:tgtEl>
                                        <p:attrNameLst>
                                          <p:attrName>ppt_x</p:attrName>
                                        </p:attrNameLst>
                                      </p:cBhvr>
                                      <p:tavLst>
                                        <p:tav tm="0">
                                          <p:val>
                                            <p:strVal val="#ppt_x"/>
                                          </p:val>
                                        </p:tav>
                                        <p:tav tm="100000">
                                          <p:val>
                                            <p:strVal val="#ppt_x"/>
                                          </p:val>
                                        </p:tav>
                                      </p:tavLst>
                                    </p:anim>
                                    <p:anim calcmode="lin" valueType="num">
                                      <p:cBhvr>
                                        <p:cTn id="33"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6625" y="588956"/>
            <a:ext cx="12205250" cy="877900"/>
          </a:xfrm>
          <a:prstGeom prst="rect">
            <a:avLst/>
          </a:prstGeom>
        </p:spPr>
      </p:pic>
      <p:sp>
        <p:nvSpPr>
          <p:cNvPr id="2" name="Title 1"/>
          <p:cNvSpPr>
            <a:spLocks noGrp="1"/>
          </p:cNvSpPr>
          <p:nvPr>
            <p:ph type="title"/>
          </p:nvPr>
        </p:nvSpPr>
        <p:spPr/>
        <p:txBody>
          <a:bodyPr/>
          <a:lstStyle/>
          <a:p>
            <a:r>
              <a:rPr lang="en-US" dirty="0" smtClean="0">
                <a:solidFill>
                  <a:schemeClr val="bg1"/>
                </a:solidFill>
              </a:rPr>
              <a:t>MCDONALD’S CORPORATION</a:t>
            </a:r>
            <a:endParaRPr lang="en-US" dirty="0">
              <a:solidFill>
                <a:schemeClr val="bg1"/>
              </a:solidFill>
            </a:endParaRPr>
          </a:p>
        </p:txBody>
      </p:sp>
      <p:sp>
        <p:nvSpPr>
          <p:cNvPr id="3" name="Content Placeholder 2"/>
          <p:cNvSpPr>
            <a:spLocks noGrp="1"/>
          </p:cNvSpPr>
          <p:nvPr>
            <p:ph idx="1"/>
          </p:nvPr>
        </p:nvSpPr>
        <p:spPr>
          <a:xfrm>
            <a:off x="400050" y="1690687"/>
            <a:ext cx="5600700" cy="3695065"/>
          </a:xfrm>
        </p:spPr>
        <p:txBody>
          <a:bodyPr/>
          <a:lstStyle/>
          <a:p>
            <a:pPr marL="0" indent="0">
              <a:buNone/>
            </a:pPr>
            <a:r>
              <a:rPr lang="en-US" sz="2400" dirty="0"/>
              <a:t>McDonald’s mission is to be their customers’ favorite place and way to eat and drink. They do this by using a global strategy called the Plan to Win, which centers on exceptional customer experience. McDonald’s is committed to continuously improving our operations and enhancing their customers’ experience. </a:t>
            </a:r>
          </a:p>
          <a:p>
            <a:endParaRPr lang="en-US" dirty="0"/>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l="25148" r="5387" b="5590"/>
          <a:stretch/>
        </p:blipFill>
        <p:spPr>
          <a:xfrm>
            <a:off x="6736480" y="1708732"/>
            <a:ext cx="2066925" cy="4994061"/>
          </a:xfrm>
          <a:prstGeom prst="rect">
            <a:avLst/>
          </a:prstGeom>
          <a:ln w="38100" cap="sq">
            <a:solidFill>
              <a:srgbClr val="002060"/>
            </a:solidFill>
            <a:prstDash val="solid"/>
            <a:miter lim="800000"/>
          </a:ln>
          <a:effectLst/>
        </p:spPr>
      </p:pic>
      <p:pic>
        <p:nvPicPr>
          <p:cNvPr id="7" name="Picture 6"/>
          <p:cNvPicPr>
            <a:picLocks noChangeAspect="1"/>
          </p:cNvPicPr>
          <p:nvPr/>
        </p:nvPicPr>
        <p:blipFill rotWithShape="1">
          <a:blip r:embed="rId4" cstate="print">
            <a:extLst>
              <a:ext uri="{28A0092B-C50C-407E-A947-70E740481C1C}">
                <a14:useLocalDpi xmlns:a14="http://schemas.microsoft.com/office/drawing/2010/main" val="0"/>
              </a:ext>
            </a:extLst>
          </a:blip>
          <a:srcRect l="6218" t="17235" r="11395" b="24741"/>
          <a:stretch/>
        </p:blipFill>
        <p:spPr>
          <a:xfrm>
            <a:off x="8965329" y="1708732"/>
            <a:ext cx="2264645" cy="2797448"/>
          </a:xfrm>
          <a:prstGeom prst="rect">
            <a:avLst/>
          </a:prstGeom>
          <a:ln w="38100" cap="sq">
            <a:solidFill>
              <a:srgbClr val="002060"/>
            </a:solidFill>
            <a:prstDash val="solid"/>
            <a:miter lim="800000"/>
          </a:ln>
          <a:effectLst/>
        </p:spPr>
      </p:pic>
      <p:pic>
        <p:nvPicPr>
          <p:cNvPr id="8" name="Pictur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965330" y="4658880"/>
            <a:ext cx="2712320" cy="2025868"/>
          </a:xfrm>
          <a:prstGeom prst="rect">
            <a:avLst/>
          </a:prstGeom>
          <a:ln w="38100" cap="sq">
            <a:solidFill>
              <a:srgbClr val="002060"/>
            </a:solidFill>
            <a:prstDash val="solid"/>
            <a:miter lim="800000"/>
          </a:ln>
          <a:effectLst/>
        </p:spPr>
      </p:pic>
      <p:pic>
        <p:nvPicPr>
          <p:cNvPr id="9" name="Picture 8"/>
          <p:cNvPicPr>
            <a:picLocks noChangeAspect="1"/>
          </p:cNvPicPr>
          <p:nvPr/>
        </p:nvPicPr>
        <p:blipFill rotWithShape="1">
          <a:blip r:embed="rId6" cstate="print">
            <a:extLst>
              <a:ext uri="{28A0092B-C50C-407E-A947-70E740481C1C}">
                <a14:useLocalDpi xmlns:a14="http://schemas.microsoft.com/office/drawing/2010/main" val="0"/>
              </a:ext>
            </a:extLst>
          </a:blip>
          <a:srcRect r="10688"/>
          <a:stretch/>
        </p:blipFill>
        <p:spPr>
          <a:xfrm>
            <a:off x="3947960" y="4506180"/>
            <a:ext cx="2626595" cy="2196613"/>
          </a:xfrm>
          <a:prstGeom prst="rect">
            <a:avLst/>
          </a:prstGeom>
          <a:ln w="38100" cap="sq">
            <a:solidFill>
              <a:srgbClr val="002060"/>
            </a:solidFill>
            <a:prstDash val="solid"/>
            <a:miter lim="800000"/>
          </a:ln>
          <a:effectLst/>
        </p:spPr>
      </p:pic>
    </p:spTree>
    <p:extLst>
      <p:ext uri="{BB962C8B-B14F-4D97-AF65-F5344CB8AC3E}">
        <p14:creationId xmlns:p14="http://schemas.microsoft.com/office/powerpoint/2010/main" val="3189770025"/>
      </p:ext>
    </p:extLst>
  </p:cSld>
  <p:clrMapOvr>
    <a:masterClrMapping/>
  </p:clrMapOvr>
  <p:transition spd="slow" advTm="8592">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anim calcmode="lin" valueType="num">
                                      <p:cBhvr>
                                        <p:cTn id="14" dur="1000" fill="hold"/>
                                        <p:tgtEl>
                                          <p:spTgt spid="6"/>
                                        </p:tgtEl>
                                        <p:attrNameLst>
                                          <p:attrName>ppt_x</p:attrName>
                                        </p:attrNameLst>
                                      </p:cBhvr>
                                      <p:tavLst>
                                        <p:tav tm="0">
                                          <p:val>
                                            <p:strVal val="#ppt_x"/>
                                          </p:val>
                                        </p:tav>
                                        <p:tav tm="100000">
                                          <p:val>
                                            <p:strVal val="#ppt_x"/>
                                          </p:val>
                                        </p:tav>
                                      </p:tavLst>
                                    </p:anim>
                                    <p:anim calcmode="lin" valueType="num">
                                      <p:cBhvr>
                                        <p:cTn id="15" dur="100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1000"/>
                                        <p:tgtEl>
                                          <p:spTgt spid="7"/>
                                        </p:tgtEl>
                                      </p:cBhvr>
                                    </p:animEffect>
                                    <p:anim calcmode="lin" valueType="num">
                                      <p:cBhvr>
                                        <p:cTn id="20" dur="1000" fill="hold"/>
                                        <p:tgtEl>
                                          <p:spTgt spid="7"/>
                                        </p:tgtEl>
                                        <p:attrNameLst>
                                          <p:attrName>ppt_x</p:attrName>
                                        </p:attrNameLst>
                                      </p:cBhvr>
                                      <p:tavLst>
                                        <p:tav tm="0">
                                          <p:val>
                                            <p:strVal val="#ppt_x"/>
                                          </p:val>
                                        </p:tav>
                                        <p:tav tm="100000">
                                          <p:val>
                                            <p:strVal val="#ppt_x"/>
                                          </p:val>
                                        </p:tav>
                                      </p:tavLst>
                                    </p:anim>
                                    <p:anim calcmode="lin" valueType="num">
                                      <p:cBhvr>
                                        <p:cTn id="21" dur="1000" fill="hold"/>
                                        <p:tgtEl>
                                          <p:spTgt spid="7"/>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1000"/>
                                        <p:tgtEl>
                                          <p:spTgt spid="8"/>
                                        </p:tgtEl>
                                      </p:cBhvr>
                                    </p:animEffect>
                                    <p:anim calcmode="lin" valueType="num">
                                      <p:cBhvr>
                                        <p:cTn id="26" dur="1000" fill="hold"/>
                                        <p:tgtEl>
                                          <p:spTgt spid="8"/>
                                        </p:tgtEl>
                                        <p:attrNameLst>
                                          <p:attrName>ppt_x</p:attrName>
                                        </p:attrNameLst>
                                      </p:cBhvr>
                                      <p:tavLst>
                                        <p:tav tm="0">
                                          <p:val>
                                            <p:strVal val="#ppt_x"/>
                                          </p:val>
                                        </p:tav>
                                        <p:tav tm="100000">
                                          <p:val>
                                            <p:strVal val="#ppt_x"/>
                                          </p:val>
                                        </p:tav>
                                      </p:tavLst>
                                    </p:anim>
                                    <p:anim calcmode="lin" valueType="num">
                                      <p:cBhvr>
                                        <p:cTn id="27"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22298</TotalTime>
  <Words>1182</Words>
  <Application>Microsoft Office PowerPoint</Application>
  <PresentationFormat>Widescreen</PresentationFormat>
  <Paragraphs>85</Paragraphs>
  <Slides>24</Slides>
  <Notes>1</Notes>
  <HiddenSlides>0</HiddenSlides>
  <MMClips>1</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24</vt:i4>
      </vt:variant>
    </vt:vector>
  </HeadingPairs>
  <TitlesOfParts>
    <vt:vector size="29" baseType="lpstr">
      <vt:lpstr>Arial</vt:lpstr>
      <vt:lpstr>Bradley Hand ITC</vt:lpstr>
      <vt:lpstr>Calibri</vt:lpstr>
      <vt:lpstr>Calibri Light</vt:lpstr>
      <vt:lpstr>Office Theme</vt:lpstr>
      <vt:lpstr>ABOUT THE PROGRAM</vt:lpstr>
      <vt:lpstr>ADDISON PARK DISTRICT PRESCHOOL PROGRAM</vt:lpstr>
      <vt:lpstr>ADDISON PUBLIC LIBRARY</vt:lpstr>
      <vt:lpstr>CAPUTO’S FRESH MARKETS</vt:lpstr>
      <vt:lpstr>DUPAGE COUNTY ADMINISTRATION BUILDING</vt:lpstr>
      <vt:lpstr>DUPAGE COUNTY CONVALESCENT CENTER</vt:lpstr>
      <vt:lpstr>E-WORKS ELECTRONIC SERVICES</vt:lpstr>
      <vt:lpstr>FORTUNA BAKING COMPANY</vt:lpstr>
      <vt:lpstr>MCDONALD’S CORPORATION</vt:lpstr>
      <vt:lpstr>PowerPoint Presentation</vt:lpstr>
      <vt:lpstr>PowerPoint Presentation</vt:lpstr>
      <vt:lpstr>PowerPoint Presentation</vt:lpstr>
      <vt:lpstr>PET SUPPLIES PLUS</vt:lpstr>
      <vt:lpstr>RENEW SANDBLASTING &amp; REFINISHING</vt:lpstr>
      <vt:lpstr>TRAINING FOR WARRIORS</vt:lpstr>
      <vt:lpstr>TJ MAXX</vt:lpstr>
      <vt:lpstr>PowerPoint Presentation</vt:lpstr>
      <vt:lpstr>VILLAGE OF LOMBARD: FIRE DEPARTMENT </vt:lpstr>
      <vt:lpstr>2</vt:lpstr>
      <vt:lpstr>PowerPoint Presentation</vt:lpstr>
      <vt:lpstr>PowerPoint Presentation</vt:lpstr>
      <vt:lpstr>PARENTS ALLIANCE EMPLOYMENT PROJECT</vt:lpstr>
      <vt:lpstr>OUR STUDENTS ARE EMPLOYED AT:</vt:lpstr>
      <vt:lpstr>Thank you for helping  us reach our goals!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Vocational Education Program</dc:title>
  <dc:creator>Julie Mahnke</dc:creator>
  <cp:lastModifiedBy>Julie Mahnke</cp:lastModifiedBy>
  <cp:revision>252</cp:revision>
  <dcterms:created xsi:type="dcterms:W3CDTF">2015-11-18T18:15:05Z</dcterms:created>
  <dcterms:modified xsi:type="dcterms:W3CDTF">2016-03-23T17:44:19Z</dcterms:modified>
</cp:coreProperties>
</file>