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87" r:id="rId4"/>
    <p:sldId id="283" r:id="rId5"/>
    <p:sldId id="284" r:id="rId6"/>
    <p:sldId id="259" r:id="rId7"/>
    <p:sldId id="260" r:id="rId8"/>
    <p:sldId id="281" r:id="rId9"/>
    <p:sldId id="282" r:id="rId10"/>
    <p:sldId id="286" r:id="rId11"/>
    <p:sldId id="263" r:id="rId12"/>
    <p:sldId id="275" r:id="rId13"/>
    <p:sldId id="268" r:id="rId14"/>
    <p:sldId id="270" r:id="rId15"/>
    <p:sldId id="271" r:id="rId16"/>
    <p:sldId id="261" r:id="rId17"/>
    <p:sldId id="262" r:id="rId18"/>
    <p:sldId id="274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72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8th Grade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I have not begun to date</c:v>
                </c:pt>
                <c:pt idx="1">
                  <c:v>Yes</c:v>
                </c:pt>
                <c:pt idx="2">
                  <c:v>No</c:v>
                </c:pt>
                <c:pt idx="3">
                  <c:v>Not sure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0.54</c:v>
                </c:pt>
                <c:pt idx="1">
                  <c:v>0.02</c:v>
                </c:pt>
                <c:pt idx="2">
                  <c:v>0.42</c:v>
                </c:pt>
                <c:pt idx="3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 Grade</c:v>
                </c:pt>
              </c:strCache>
            </c:strRef>
          </c:tx>
          <c:spPr>
            <a:pattFill prst="dkDnDiag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I have not begun to date</c:v>
                </c:pt>
                <c:pt idx="1">
                  <c:v>Yes</c:v>
                </c:pt>
                <c:pt idx="2">
                  <c:v>No</c:v>
                </c:pt>
                <c:pt idx="3">
                  <c:v>Not sure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0.32</c:v>
                </c:pt>
                <c:pt idx="1">
                  <c:v>0.03</c:v>
                </c:pt>
                <c:pt idx="2">
                  <c:v>0.63</c:v>
                </c:pt>
                <c:pt idx="3">
                  <c:v>0.02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12th Grade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I have not begun to date</c:v>
                </c:pt>
                <c:pt idx="1">
                  <c:v>Yes</c:v>
                </c:pt>
                <c:pt idx="2">
                  <c:v>No</c:v>
                </c:pt>
                <c:pt idx="3">
                  <c:v>Not sure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0.19</c:v>
                </c:pt>
                <c:pt idx="1">
                  <c:v>0.04</c:v>
                </c:pt>
                <c:pt idx="2">
                  <c:v>0.75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7336952"/>
        <c:axId val="437337344"/>
      </c:barChart>
      <c:catAx>
        <c:axId val="437336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37344"/>
        <c:crosses val="autoZero"/>
        <c:auto val="1"/>
        <c:lblAlgn val="ctr"/>
        <c:lblOffset val="100"/>
        <c:noMultiLvlLbl val="0"/>
      </c:catAx>
      <c:valAx>
        <c:axId val="437337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36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10th Grade</c:v>
                </c:pt>
              </c:strCache>
            </c:strRef>
          </c:tx>
          <c:spPr>
            <a:pattFill prst="dkDnDiag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I have not begun to date</c:v>
                </c:pt>
                <c:pt idx="1">
                  <c:v>Yes</c:v>
                </c:pt>
                <c:pt idx="2">
                  <c:v>No</c:v>
                </c:pt>
                <c:pt idx="3">
                  <c:v>Not sure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0.32</c:v>
                </c:pt>
                <c:pt idx="1">
                  <c:v>0.1</c:v>
                </c:pt>
                <c:pt idx="2">
                  <c:v>0.56999999999999995</c:v>
                </c:pt>
                <c:pt idx="3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12th Grade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I have not begun to date</c:v>
                </c:pt>
                <c:pt idx="1">
                  <c:v>Yes</c:v>
                </c:pt>
                <c:pt idx="2">
                  <c:v>No</c:v>
                </c:pt>
                <c:pt idx="3">
                  <c:v>Not sure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0.19</c:v>
                </c:pt>
                <c:pt idx="1">
                  <c:v>0.12</c:v>
                </c:pt>
                <c:pt idx="2">
                  <c:v>0.67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7338128"/>
        <c:axId val="437338520"/>
      </c:barChart>
      <c:catAx>
        <c:axId val="437338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38520"/>
        <c:crosses val="autoZero"/>
        <c:auto val="1"/>
        <c:lblAlgn val="ctr"/>
        <c:lblOffset val="100"/>
        <c:noMultiLvlLbl val="0"/>
      </c:catAx>
      <c:valAx>
        <c:axId val="4373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38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6E4EAE"/>
                  </a:gs>
                  <a:gs pos="100000">
                    <a:srgbClr val="6E4EAE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339966"/>
                  </a:gs>
                  <a:gs pos="100000">
                    <a:srgbClr val="18472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rgbClr val="339966"/>
                  </a:gs>
                  <a:gs pos="100000">
                    <a:srgbClr val="18472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12"/>
            <c:invertIfNegative val="0"/>
            <c:bubble3D val="0"/>
            <c:spPr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Pt>
            <c:idx val="14"/>
            <c:invertIfNegative val="0"/>
            <c:bubble3D val="0"/>
            <c:spPr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c:spPr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Sheet1!$A$2:$A$14</c:f>
              <c:strCache>
                <c:ptCount val="13"/>
                <c:pt idx="0">
                  <c:v>Total</c:v>
                </c:pt>
                <c:pt idx="2">
                  <c:v>Male</c:v>
                </c:pt>
                <c:pt idx="3">
                  <c:v>Female</c:v>
                </c:pt>
                <c:pt idx="5">
                  <c:v>9th</c:v>
                </c:pt>
                <c:pt idx="6">
                  <c:v>10th</c:v>
                </c:pt>
                <c:pt idx="7">
                  <c:v>11th</c:v>
                </c:pt>
                <c:pt idx="8">
                  <c:v>12th</c:v>
                </c:pt>
                <c:pt idx="10">
                  <c:v>Black</c:v>
                </c:pt>
                <c:pt idx="11">
                  <c:v>Hispanic</c:v>
                </c:pt>
                <c:pt idx="12">
                  <c:v>White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20.6</c:v>
                </c:pt>
                <c:pt idx="2">
                  <c:v>24.6</c:v>
                </c:pt>
                <c:pt idx="3">
                  <c:v>16.399999999999999</c:v>
                </c:pt>
                <c:pt idx="5">
                  <c:v>22.7</c:v>
                </c:pt>
                <c:pt idx="6">
                  <c:v>19.7</c:v>
                </c:pt>
                <c:pt idx="7">
                  <c:v>19.8</c:v>
                </c:pt>
                <c:pt idx="8">
                  <c:v>20.8</c:v>
                </c:pt>
                <c:pt idx="10">
                  <c:v>21.8</c:v>
                </c:pt>
                <c:pt idx="11">
                  <c:v>22.8</c:v>
                </c:pt>
                <c:pt idx="12">
                  <c:v>19.3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4"/>
        <c:overlap val="100"/>
        <c:axId val="437612512"/>
        <c:axId val="437612904"/>
      </c:barChart>
      <c:catAx>
        <c:axId val="437612512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2000" b="1">
                <a:latin typeface="+mj-lt"/>
              </a:defRPr>
            </a:pPr>
            <a:endParaRPr lang="en-US"/>
          </a:p>
        </c:txPr>
        <c:crossAx val="437612904"/>
        <c:crossesAt val="0.1"/>
        <c:auto val="1"/>
        <c:lblAlgn val="ctr"/>
        <c:lblOffset val="100"/>
        <c:noMultiLvlLbl val="0"/>
      </c:catAx>
      <c:valAx>
        <c:axId val="437612904"/>
        <c:scaling>
          <c:orientation val="minMax"/>
          <c:max val="60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Percent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1.6115676642697339E-2"/>
              <c:y val="0.38642630557751345"/>
            </c:manualLayout>
          </c:layout>
          <c:overlay val="0"/>
        </c:title>
        <c:numFmt formatCode="General" sourceLinked="1"/>
        <c:majorTickMark val="in"/>
        <c:minorTickMark val="in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600" b="1">
                <a:latin typeface="+mj-lt"/>
              </a:defRPr>
            </a:pPr>
            <a:endParaRPr lang="en-US"/>
          </a:p>
        </c:txPr>
        <c:crossAx val="437612512"/>
        <c:crosses val="autoZero"/>
        <c:crossBetween val="between"/>
        <c:majorUnit val="1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164463009220546E-2"/>
          <c:y val="2.5373951515816163E-2"/>
          <c:w val="0.91935479433034817"/>
          <c:h val="0.789941868538197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8th Grade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Alcohol</c:v>
                </c:pt>
                <c:pt idx="1">
                  <c:v>Binge</c:v>
                </c:pt>
                <c:pt idx="2">
                  <c:v>Tobacco</c:v>
                </c:pt>
                <c:pt idx="3">
                  <c:v>Inhalants</c:v>
                </c:pt>
                <c:pt idx="4">
                  <c:v>Marijuana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7.0000000000000007E-2</c:v>
                </c:pt>
                <c:pt idx="1">
                  <c:v>0.01</c:v>
                </c:pt>
                <c:pt idx="2">
                  <c:v>0.04</c:v>
                </c:pt>
                <c:pt idx="3">
                  <c:v>0.02</c:v>
                </c:pt>
                <c:pt idx="4">
                  <c:v>0.01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 Grade</c:v>
                </c:pt>
              </c:strCache>
            </c:strRef>
          </c:tx>
          <c:spPr>
            <a:pattFill prst="dkDn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Alcohol</c:v>
                </c:pt>
                <c:pt idx="1">
                  <c:v>Binge</c:v>
                </c:pt>
                <c:pt idx="2">
                  <c:v>Tobacco</c:v>
                </c:pt>
                <c:pt idx="3">
                  <c:v>Inhalants</c:v>
                </c:pt>
                <c:pt idx="4">
                  <c:v>Marijuana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0.2</c:v>
                </c:pt>
                <c:pt idx="1">
                  <c:v>7.0000000000000007E-2</c:v>
                </c:pt>
                <c:pt idx="2">
                  <c:v>0.13</c:v>
                </c:pt>
                <c:pt idx="3">
                  <c:v>0.01</c:v>
                </c:pt>
                <c:pt idx="4">
                  <c:v>0.1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12th Grade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Alcohol</c:v>
                </c:pt>
                <c:pt idx="1">
                  <c:v>Binge</c:v>
                </c:pt>
                <c:pt idx="2">
                  <c:v>Tobacco</c:v>
                </c:pt>
                <c:pt idx="3">
                  <c:v>Inhalants</c:v>
                </c:pt>
                <c:pt idx="4">
                  <c:v>Marijuana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0.41</c:v>
                </c:pt>
                <c:pt idx="1">
                  <c:v>0.21</c:v>
                </c:pt>
                <c:pt idx="2">
                  <c:v>0.26</c:v>
                </c:pt>
                <c:pt idx="3">
                  <c:v>0.01</c:v>
                </c:pt>
                <c:pt idx="4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27"/>
        <c:axId val="437613688"/>
        <c:axId val="437614080"/>
      </c:barChart>
      <c:catAx>
        <c:axId val="437613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14080"/>
        <c:crosses val="autoZero"/>
        <c:auto val="1"/>
        <c:lblAlgn val="ctr"/>
        <c:lblOffset val="100"/>
        <c:noMultiLvlLbl val="0"/>
      </c:catAx>
      <c:valAx>
        <c:axId val="437614080"/>
        <c:scaling>
          <c:orientation val="minMax"/>
          <c:max val="0.6500000000000001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13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39787625015204"/>
          <c:y val="3.0994914366686215E-2"/>
          <c:w val="0.78522717501016914"/>
          <c:h val="0.76388243182607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10th Grade</c:v>
                </c:pt>
              </c:strCache>
            </c:strRef>
          </c:tx>
          <c:spPr>
            <a:pattFill prst="dk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Seriously consider attempting suicide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12th Grade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Seriously consider attempting suicide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7"/>
        <c:overlap val="-12"/>
        <c:axId val="437614864"/>
        <c:axId val="437615256"/>
      </c:barChart>
      <c:catAx>
        <c:axId val="43761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15256"/>
        <c:crosses val="autoZero"/>
        <c:auto val="1"/>
        <c:lblAlgn val="ctr"/>
        <c:lblOffset val="100"/>
        <c:noMultiLvlLbl val="0"/>
      </c:catAx>
      <c:valAx>
        <c:axId val="437615256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1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058897528692135"/>
          <c:w val="0.998446176277203"/>
          <c:h val="0.13941105851658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8th Grade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Experienced depressive episode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 Grade</c:v>
                </c:pt>
              </c:strCache>
            </c:strRef>
          </c:tx>
          <c:spPr>
            <a:pattFill prst="dk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Experienced depressive episode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12th Grade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Experienced depressive episode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9"/>
        <c:overlap val="-12"/>
        <c:axId val="437616040"/>
        <c:axId val="438177232"/>
      </c:barChart>
      <c:catAx>
        <c:axId val="437616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77232"/>
        <c:crosses val="autoZero"/>
        <c:auto val="1"/>
        <c:lblAlgn val="ctr"/>
        <c:lblOffset val="20"/>
        <c:noMultiLvlLbl val="0"/>
      </c:catAx>
      <c:valAx>
        <c:axId val="438177232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16040"/>
        <c:crossesAt val="1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2F89D822-F3CF-4B67-918D-979FBC39302F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A4682F63-EE30-4D34-9044-DD227C74F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25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D9BF7060-D25F-4DE7-8F54-5EE4D0BBE71A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2" tIns="46587" rIns="93172" bIns="4658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0AA9F0B2-146A-4411-A67A-BD02911CF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06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21E99-0068-4748-9F89-F0F13EB470C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DuPage County Prevention Leadership Team: IYS Snapshot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24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9426">
              <a:defRPr/>
            </a:pPr>
            <a:endParaRPr lang="en-US" dirty="0"/>
          </a:p>
          <a:p>
            <a:pPr defTabSz="949426">
              <a:defRPr/>
            </a:pPr>
            <a:endParaRPr lang="en-US" sz="10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1B099-3679-449B-BDDB-100B344AF14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9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2B8F-4907-41B4-856A-DB69ED5FCBC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2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E0B4E-1A6C-4CC6-B880-29EBA0295D0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9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ED3-1A20-4447-9606-E3656D923E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94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70A62-CFCD-432B-82BC-8E185F24FD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3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71F0-A3F4-498A-A5A7-F87806081A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3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CD18-C447-47FC-9D4E-044C0A7DBF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19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3398-BF7E-458C-B812-5B30CDDFAD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4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D842-3B42-4B9B-A792-C95C97ABA4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0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F164-3E2F-4E4C-984A-C3A381316F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83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86704-271F-4582-A348-A86781B6AB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15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439-C482-48D6-9038-CEC2DE58E1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4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678BA-3421-4740-91A2-1C78EC674A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138A7-819B-47F8-A7EA-ECBFAF3120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9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8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031" y="739520"/>
            <a:ext cx="8314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2015 National Youth Risk Behavior Survey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2105" y="1262740"/>
            <a:ext cx="793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Percentage of High School Students Who Drank Alcohol or Used Drugs Before Last Sexual Intercourse,* by Sex,</a:t>
            </a:r>
            <a:r>
              <a:rPr lang="en-US" sz="2000" b="1" baseline="40000" dirty="0"/>
              <a:t>†</a:t>
            </a:r>
            <a:r>
              <a:rPr lang="en-US" sz="2400" b="1" dirty="0"/>
              <a:t> Grade, and Race/Ethnicity, 2015</a:t>
            </a:r>
          </a:p>
          <a:p>
            <a:endParaRPr lang="en-US" dirty="0"/>
          </a:p>
        </p:txBody>
      </p:sp>
      <p:graphicFrame>
        <p:nvGraphicFramePr>
          <p:cNvPr id="5" name="Char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600371"/>
              </p:ext>
            </p:extLst>
          </p:nvPr>
        </p:nvGraphicFramePr>
        <p:xfrm>
          <a:off x="49237" y="2241401"/>
          <a:ext cx="8686800" cy="3640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5881994"/>
            <a:ext cx="7190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*Among students who were currently sexually active</a:t>
            </a:r>
          </a:p>
          <a:p>
            <a:r>
              <a:rPr lang="en-US" sz="1050" b="1" baseline="50000" dirty="0">
                <a:solidFill>
                  <a:schemeClr val="bg2">
                    <a:lumMod val="50000"/>
                  </a:schemeClr>
                </a:solidFill>
              </a:rPr>
              <a:t>†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M &gt; F (Based on t-test analysis, p &lt; 0.05.)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All Hispanic students are included in the Hispanic category.  All other races are non-Hispanic.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Note: This graph contains weighted results.</a:t>
            </a:r>
          </a:p>
        </p:txBody>
      </p:sp>
    </p:spTree>
    <p:extLst>
      <p:ext uri="{BB962C8B-B14F-4D97-AF65-F5344CB8AC3E}">
        <p14:creationId xmlns:p14="http://schemas.microsoft.com/office/powerpoint/2010/main" val="36814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1999" cy="1223889"/>
          </a:xfrm>
          <a:prstGeom prst="rect">
            <a:avLst/>
          </a:prstGeom>
          <a:solidFill>
            <a:srgbClr val="5C1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03181" y="28809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 County IYS 2014/2016 Results Snapshot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99129"/>
            <a:ext cx="12256184" cy="62940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prstClr val="black"/>
                </a:solidFill>
                <a:latin typeface="Calibri Light" panose="020F0302020204030204"/>
              </a:rPr>
              <a:t>30 </a:t>
            </a:r>
            <a:r>
              <a:rPr lang="en-US" sz="2800" dirty="0">
                <a:solidFill>
                  <a:prstClr val="black"/>
                </a:solidFill>
                <a:latin typeface="Calibri Light" panose="020F0302020204030204"/>
              </a:rPr>
              <a:t>Day Use Rates</a:t>
            </a: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8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28598" y="1511984"/>
          <a:ext cx="11734801" cy="497542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14023"/>
                <a:gridCol w="1112769"/>
                <a:gridCol w="1228299"/>
                <a:gridCol w="1160059"/>
                <a:gridCol w="1037230"/>
                <a:gridCol w="928048"/>
                <a:gridCol w="1154373"/>
              </a:tblGrid>
              <a:tr h="35358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Substance</a:t>
                      </a:r>
                      <a:endParaRPr lang="en-US" sz="2000" dirty="0"/>
                    </a:p>
                  </a:txBody>
                  <a:tcPr anchor="b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2014 Results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2016 Results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5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</a:t>
                      </a:r>
                      <a:r>
                        <a:rPr lang="en-US" sz="2000" baseline="30000" dirty="0" smtClean="0"/>
                        <a:t>th</a:t>
                      </a:r>
                      <a:endParaRPr lang="en-US" sz="2000" dirty="0"/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Alcohol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45%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C00000"/>
                          </a:solidFill>
                        </a:rPr>
                        <a:t>7%</a:t>
                      </a:r>
                      <a:endParaRPr 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41%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984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Any</a:t>
                      </a:r>
                      <a:r>
                        <a:rPr lang="en-US" sz="2000" baseline="0" dirty="0" smtClean="0"/>
                        <a:t> Tobacco Product </a:t>
                      </a:r>
                      <a:r>
                        <a:rPr lang="en-US" sz="1400" baseline="0" dirty="0" smtClean="0"/>
                        <a:t>(cigarettes or other smoked tobacco or chewing tobacco or hookah or e-cigs)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9%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C00000"/>
                          </a:solidFill>
                        </a:rPr>
                        <a:t>4%</a:t>
                      </a:r>
                      <a:endParaRPr 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C00000"/>
                          </a:solidFill>
                        </a:rPr>
                        <a:t>13%</a:t>
                      </a:r>
                      <a:endParaRPr 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C00000"/>
                          </a:solidFill>
                        </a:rPr>
                        <a:t>26%</a:t>
                      </a:r>
                      <a:endParaRPr 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*Smoked</a:t>
                      </a:r>
                      <a:r>
                        <a:rPr lang="en-US" sz="2000" baseline="0" dirty="0" smtClean="0"/>
                        <a:t> a hookah or water pipe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8%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14%</a:t>
                      </a:r>
                      <a:endParaRPr lang="en-US" sz="2400" dirty="0"/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*E-cigarettes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7%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14%</a:t>
                      </a:r>
                      <a:endParaRPr lang="en-US" sz="2400" dirty="0"/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Marijuana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22%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Prescription Drugs not prescribed to you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5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Binge Drinking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21%</a:t>
                      </a:r>
                      <a:endParaRPr lang="en-US" sz="2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9545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N</a:t>
                      </a:r>
                      <a:r>
                        <a:rPr lang="en-US" sz="2000" baseline="0" dirty="0" smtClean="0"/>
                        <a:t> Respondents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6,499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4,849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2,350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5,654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7,797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6,232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598" y="6613668"/>
            <a:ext cx="11615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*E-cigarette and </a:t>
            </a:r>
            <a:r>
              <a:rPr lang="en-US" sz="2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hookah/water </a:t>
            </a:r>
            <a:r>
              <a:rPr lang="en-US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pipe question not asked in 2014</a:t>
            </a:r>
          </a:p>
        </p:txBody>
      </p:sp>
    </p:spTree>
    <p:extLst>
      <p:ext uri="{BB962C8B-B14F-4D97-AF65-F5344CB8AC3E}">
        <p14:creationId xmlns:p14="http://schemas.microsoft.com/office/powerpoint/2010/main" val="4366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449" y="1289752"/>
            <a:ext cx="88477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Calibri Light" panose="020F0302020204030204"/>
              </a:rPr>
              <a:t>IYS 2016-Substance Use in Past 30 Days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17761306"/>
              </p:ext>
            </p:extLst>
          </p:nvPr>
        </p:nvGraphicFramePr>
        <p:xfrm>
          <a:off x="270457" y="1684184"/>
          <a:ext cx="8397025" cy="488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115" y="252581"/>
            <a:ext cx="7260965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2" y="1575285"/>
            <a:ext cx="9169758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  <a:latin typeface="Calibri Light" panose="020F0302020204030204"/>
              </a:rPr>
              <a:t>Perception of Risk Associated with Use</a:t>
            </a:r>
          </a:p>
          <a:p>
            <a:pPr algn="ctr"/>
            <a:endParaRPr lang="en-US" sz="2000" b="1" i="1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r>
              <a:rPr lang="en-US" sz="2400" b="1" i="1" dirty="0">
                <a:solidFill>
                  <a:prstClr val="black"/>
                </a:solidFill>
                <a:latin typeface="Calibri Light" panose="020F0302020204030204"/>
              </a:rPr>
              <a:t>According to the </a:t>
            </a:r>
          </a:p>
          <a:p>
            <a:pPr algn="ctr"/>
            <a:r>
              <a:rPr lang="en-US" sz="2400" b="1" i="1" dirty="0">
                <a:solidFill>
                  <a:prstClr val="black"/>
                </a:solidFill>
                <a:latin typeface="Calibri Light" panose="020F0302020204030204"/>
              </a:rPr>
              <a:t>Substance Abuse and Mental Health Services Administration:</a:t>
            </a:r>
          </a:p>
          <a:p>
            <a:pPr algn="ctr"/>
            <a:endParaRPr lang="en-US" sz="2400" b="1" i="1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r>
              <a:rPr lang="en-US" sz="3200" dirty="0">
                <a:solidFill>
                  <a:prstClr val="black"/>
                </a:solidFill>
                <a:latin typeface="Calibri Light" panose="020F0302020204030204"/>
              </a:rPr>
              <a:t>“Youths who perceive high risk of harm are less likely to use drugs than youths who perceive low risk of harm.”</a:t>
            </a:r>
            <a:endParaRPr lang="en-US" sz="24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238" y="340520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</p:spTree>
    <p:extLst>
      <p:ext uri="{BB962C8B-B14F-4D97-AF65-F5344CB8AC3E}">
        <p14:creationId xmlns:p14="http://schemas.microsoft.com/office/powerpoint/2010/main" val="13768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238" y="340520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300965"/>
            <a:ext cx="9169758" cy="1851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Perception of Risk Associated with Use Compared to 2014 Results</a:t>
            </a:r>
          </a:p>
          <a:p>
            <a:pPr algn="ctr"/>
            <a:endParaRPr lang="en-US" sz="24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How much do you think people risk harming themselves (physically or in other ways) if they:</a:t>
            </a: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 </a:t>
            </a:r>
          </a:p>
          <a:p>
            <a:pPr algn="ctr"/>
            <a:r>
              <a:rPr lang="en-US" sz="2000" b="1" i="1" dirty="0">
                <a:solidFill>
                  <a:prstClr val="black"/>
                </a:solidFill>
                <a:latin typeface="Calibri Light" panose="020F0302020204030204"/>
              </a:rPr>
              <a:t>Have five or more drinks of an alcoholic beverage </a:t>
            </a:r>
          </a:p>
          <a:p>
            <a:pPr algn="ctr"/>
            <a:r>
              <a:rPr lang="en-US" sz="2000" b="1" i="1" dirty="0">
                <a:solidFill>
                  <a:prstClr val="black"/>
                </a:solidFill>
                <a:latin typeface="Calibri Light" panose="020F0302020204030204"/>
              </a:rPr>
              <a:t>(beer, wine, liquor) once or twice a week</a:t>
            </a:r>
            <a:endParaRPr lang="en-US" b="1" i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20880" y="3207823"/>
          <a:ext cx="8128000" cy="1752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Level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 Data</a:t>
                      </a:r>
                    </a:p>
                    <a:p>
                      <a:pPr algn="ctr"/>
                      <a:r>
                        <a:rPr lang="en-US" dirty="0" smtClean="0"/>
                        <a:t>No Risk</a:t>
                      </a:r>
                      <a:r>
                        <a:rPr lang="en-US" baseline="0" dirty="0" smtClean="0"/>
                        <a:t>               </a:t>
                      </a:r>
                      <a:r>
                        <a:rPr lang="en-US" dirty="0" smtClean="0"/>
                        <a:t>Great Risk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 Data</a:t>
                      </a:r>
                    </a:p>
                    <a:p>
                      <a:pPr algn="ctr"/>
                      <a:r>
                        <a:rPr lang="en-US" dirty="0" smtClean="0"/>
                        <a:t>No Risk</a:t>
                      </a:r>
                      <a:r>
                        <a:rPr lang="en-US" baseline="0" dirty="0" smtClean="0"/>
                        <a:t>               </a:t>
                      </a:r>
                      <a:r>
                        <a:rPr lang="en-US" dirty="0" smtClean="0"/>
                        <a:t>Great Risk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3%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63%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58%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4%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48%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0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238" y="340520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300965"/>
            <a:ext cx="9169758" cy="15440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Perception of Risk Associated with Use Compared to 2014 Results</a:t>
            </a:r>
          </a:p>
          <a:p>
            <a:pPr algn="ctr"/>
            <a:endParaRPr lang="en-US" sz="24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How much do you think people risk harming themselves (physically or in other ways) if they:</a:t>
            </a: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>
              <a:lnSpc>
                <a:spcPts val="70"/>
              </a:lnSpc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 </a:t>
            </a:r>
          </a:p>
          <a:p>
            <a:pPr algn="ctr"/>
            <a:r>
              <a:rPr lang="en-US" sz="2000" b="1" i="1" dirty="0">
                <a:solidFill>
                  <a:prstClr val="black"/>
                </a:solidFill>
                <a:latin typeface="Calibri Light" panose="020F0302020204030204"/>
              </a:rPr>
              <a:t>Smoke one or more packs of cigarettes per day</a:t>
            </a:r>
            <a:endParaRPr lang="en-US" b="1" i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20880" y="3207823"/>
          <a:ext cx="8128000" cy="1752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Level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 Data</a:t>
                      </a:r>
                    </a:p>
                    <a:p>
                      <a:pPr algn="ctr"/>
                      <a:r>
                        <a:rPr lang="en-US" dirty="0" smtClean="0"/>
                        <a:t>No Risk</a:t>
                      </a:r>
                      <a:r>
                        <a:rPr lang="en-US" baseline="0" dirty="0" smtClean="0"/>
                        <a:t>               </a:t>
                      </a:r>
                      <a:r>
                        <a:rPr lang="en-US" dirty="0" smtClean="0"/>
                        <a:t>Great Risk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 Data</a:t>
                      </a:r>
                    </a:p>
                    <a:p>
                      <a:pPr algn="ctr"/>
                      <a:r>
                        <a:rPr lang="en-US" dirty="0" smtClean="0"/>
                        <a:t>No Risk</a:t>
                      </a:r>
                      <a:r>
                        <a:rPr lang="en-US" baseline="0" dirty="0" smtClean="0"/>
                        <a:t>               </a:t>
                      </a:r>
                      <a:r>
                        <a:rPr lang="en-US" dirty="0" smtClean="0"/>
                        <a:t>Great Risk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2%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80%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77%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78%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25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557" y="262017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064666"/>
            <a:ext cx="9131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9" y="5585814"/>
            <a:ext cx="89025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Compared to National Data:</a:t>
            </a:r>
          </a:p>
          <a:p>
            <a:pPr algn="just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According to results from the 2014 National Survey on Drug Use and Health, </a:t>
            </a:r>
            <a:r>
              <a:rPr lang="en-US" b="1" dirty="0">
                <a:solidFill>
                  <a:srgbClr val="FF0000"/>
                </a:solidFill>
              </a:rPr>
              <a:t>11.4%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of adolescents aged 12-17 had a period of 2 weeks or longer in the past 12 months when they experienced a depressed mood or loss of interest or pleasure in daily activities. (Defined as Depressive Episode)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0" y="1480965"/>
          <a:ext cx="4258882" cy="394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/>
          <p:nvPr>
            <p:extLst/>
          </p:nvPr>
        </p:nvGraphicFramePr>
        <p:xfrm>
          <a:off x="4258882" y="1480965"/>
          <a:ext cx="4757939" cy="394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83335" y="1116845"/>
            <a:ext cx="379693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Seriously considered attempting suicide in past year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92231" y="1116845"/>
            <a:ext cx="4291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Experienced depressive episode in past year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3335" y="5306096"/>
            <a:ext cx="3554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*8</a:t>
            </a:r>
            <a:r>
              <a:rPr lang="en-US" sz="1400" baseline="30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</a:t>
            </a:r>
            <a:r>
              <a:rPr lang="en-US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graders not asked this question</a:t>
            </a:r>
          </a:p>
        </p:txBody>
      </p:sp>
    </p:spTree>
    <p:extLst>
      <p:ext uri="{BB962C8B-B14F-4D97-AF65-F5344CB8AC3E}">
        <p14:creationId xmlns:p14="http://schemas.microsoft.com/office/powerpoint/2010/main" val="33054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264" y="1215585"/>
            <a:ext cx="5919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Mental Health Take Away Points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3335" y="1574220"/>
            <a:ext cx="845270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Serious consideration of suicide and depressive episodes has increased among 12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graders since 2014 (see packet)</a:t>
            </a:r>
          </a:p>
          <a:p>
            <a:pPr algn="just"/>
            <a:endParaRPr lang="en-US" sz="1400" dirty="0">
              <a:solidFill>
                <a:prstClr val="black"/>
              </a:solidFill>
              <a:latin typeface="Calibri Light" panose="020F0302020204030204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One third of seniors experienced a depressive episode in the last year – almost triple the national average rate</a:t>
            </a:r>
          </a:p>
          <a:p>
            <a:pPr algn="just"/>
            <a:endParaRPr lang="en-US" sz="1400" dirty="0">
              <a:solidFill>
                <a:prstClr val="black"/>
              </a:solidFill>
              <a:latin typeface="Calibri Light" panose="020F0302020204030204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Mental health is an indicator of overall health and related to substance use &amp; other problems</a:t>
            </a:r>
          </a:p>
          <a:p>
            <a:pPr algn="just"/>
            <a:endParaRPr lang="en-US" sz="1400" dirty="0">
              <a:solidFill>
                <a:prstClr val="black"/>
              </a:solidFill>
              <a:latin typeface="Calibri Light" panose="020F0302020204030204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Considering attempting suicide and experiencing depressive episodes both increased for 12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graders from 2014</a:t>
            </a:r>
          </a:p>
          <a:p>
            <a:pPr algn="just"/>
            <a:endParaRPr lang="en-US" sz="1100" dirty="0">
              <a:solidFill>
                <a:prstClr val="black"/>
              </a:solidFill>
              <a:latin typeface="Calibri Light" panose="020F0302020204030204"/>
            </a:endParaRPr>
          </a:p>
          <a:p>
            <a:pPr algn="just"/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In total:</a:t>
            </a:r>
          </a:p>
          <a:p>
            <a:pPr algn="just"/>
            <a:endParaRPr lang="en-US" sz="900" dirty="0">
              <a:solidFill>
                <a:prstClr val="black"/>
              </a:solidFill>
              <a:latin typeface="Calibri Light" panose="020F0302020204030204"/>
            </a:endParaRPr>
          </a:p>
          <a:p>
            <a:pPr algn="just"/>
            <a:r>
              <a:rPr lang="en-US" sz="2200" b="1" dirty="0">
                <a:solidFill>
                  <a:prstClr val="black"/>
                </a:solidFill>
                <a:latin typeface="Calibri Light" panose="020F0302020204030204"/>
              </a:rPr>
              <a:t>5,265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Calibri Light" panose="020F0302020204030204"/>
              </a:rPr>
              <a:t>DuPage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8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-12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graders experienced a depressive episode</a:t>
            </a:r>
          </a:p>
          <a:p>
            <a:pPr algn="just"/>
            <a:endParaRPr lang="en-US" sz="1400" dirty="0">
              <a:solidFill>
                <a:prstClr val="black"/>
              </a:solidFill>
              <a:latin typeface="Calibri Light" panose="020F0302020204030204"/>
            </a:endParaRPr>
          </a:p>
          <a:p>
            <a:pPr algn="just"/>
            <a:r>
              <a:rPr lang="en-US" sz="2200" b="1" dirty="0">
                <a:solidFill>
                  <a:prstClr val="black"/>
                </a:solidFill>
                <a:latin typeface="Calibri Light" panose="020F0302020204030204"/>
              </a:rPr>
              <a:t>2,032 </a:t>
            </a:r>
            <a:r>
              <a:rPr lang="en-US" sz="2200" dirty="0" err="1">
                <a:solidFill>
                  <a:prstClr val="black"/>
                </a:solidFill>
                <a:latin typeface="Calibri Light" panose="020F0302020204030204"/>
              </a:rPr>
              <a:t>DuPage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8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-12</a:t>
            </a:r>
            <a:r>
              <a:rPr lang="en-US" sz="2200" baseline="30000" dirty="0">
                <a:solidFill>
                  <a:prstClr val="black"/>
                </a:solidFill>
                <a:latin typeface="Calibri Light" panose="020F0302020204030204"/>
              </a:rPr>
              <a:t>th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/>
              </a:rPr>
              <a:t> graders seriously considered attempting suicide</a:t>
            </a:r>
          </a:p>
        </p:txBody>
      </p:sp>
    </p:spTree>
    <p:extLst>
      <p:ext uri="{BB962C8B-B14F-4D97-AF65-F5344CB8AC3E}">
        <p14:creationId xmlns:p14="http://schemas.microsoft.com/office/powerpoint/2010/main" val="33879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238" y="340520"/>
            <a:ext cx="8314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2927" y="1326525"/>
            <a:ext cx="8805640" cy="34470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</a:rPr>
              <a:t>Take Away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Increased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participation 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provides more accurate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results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Youth experiencing depressive episodes and/or seriously attempting suicide is alarmingly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high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Alcohol use among youth is most common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issue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Parents are the main source of alcohol for youth who report alcohol use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The IYS results can be utilized in multiple forms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Provide data for social norm/mass media campaigns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Demonstrate need for education programming and/or campaign focuses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Provides educators, administrators, counselors, social workers and data-driven insight to the students they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serve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31" y="4989877"/>
            <a:ext cx="8745760" cy="113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54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463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331076"/>
            <a:ext cx="8339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prstClr val="white"/>
                </a:solidFill>
              </a:rPr>
              <a:t>DuPage County Prevention Leadership 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78546"/>
            <a:ext cx="81715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Community-wide coalition working together to reduce substance use and increase mental health among DuPage County Youth, 18 and under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Main Focus-Community-level Change: </a:t>
            </a:r>
            <a:r>
              <a:rPr lang="en-US" sz="3200" dirty="0">
                <a:solidFill>
                  <a:prstClr val="black"/>
                </a:solidFill>
              </a:rPr>
              <a:t>Community-wide impact utilizing strategies that affect environment and policy.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Supporting Focus-Individual-Level Change</a:t>
            </a:r>
            <a:r>
              <a:rPr lang="en-US" sz="3200" dirty="0">
                <a:solidFill>
                  <a:prstClr val="black"/>
                </a:solidFill>
              </a:rPr>
              <a:t>: Support and promote existing prevention and treatment services.</a:t>
            </a:r>
          </a:p>
        </p:txBody>
      </p:sp>
    </p:spTree>
    <p:extLst>
      <p:ext uri="{BB962C8B-B14F-4D97-AF65-F5344CB8AC3E}">
        <p14:creationId xmlns:p14="http://schemas.microsoft.com/office/powerpoint/2010/main" val="41020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2920" t="5411" r="33049" b="50558"/>
          <a:stretch/>
        </p:blipFill>
        <p:spPr>
          <a:xfrm>
            <a:off x="469232" y="201168"/>
            <a:ext cx="8231969" cy="665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8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031" y="1273431"/>
            <a:ext cx="831400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Teen Substance Use &amp; Unplanned Pregnancy</a:t>
            </a:r>
          </a:p>
          <a:p>
            <a:pPr algn="ctr"/>
            <a:endParaRPr lang="en-US" sz="2400" dirty="0">
              <a:solidFill>
                <a:prstClr val="black"/>
              </a:solidFill>
            </a:endParaRPr>
          </a:p>
          <a:p>
            <a:pPr algn="ctr"/>
            <a:r>
              <a:rPr lang="en-US" sz="2800" b="1" dirty="0" smtClean="0">
                <a:solidFill>
                  <a:prstClr val="black"/>
                </a:solidFill>
              </a:rPr>
              <a:t>How does substance use relate to teen pregnancy</a:t>
            </a:r>
            <a:r>
              <a:rPr lang="en-US" sz="2400" b="1" dirty="0" smtClean="0">
                <a:solidFill>
                  <a:prstClr val="black"/>
                </a:solidFill>
              </a:rPr>
              <a:t>?</a:t>
            </a:r>
          </a:p>
          <a:p>
            <a:pPr algn="ctr"/>
            <a:endParaRPr lang="en-US" sz="2400" b="1" dirty="0">
              <a:solidFill>
                <a:prstClr val="black"/>
              </a:solidFill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Risky teen behavior including drug, alcohol use and sexual activity often occur among the same groups of teens.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Teens who drink or use drugs often are more sexually active and less likely to use contraception when they have sex than teens who take fewer risks.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These teens also tend to have more sexual partners, and often start having sex at younger ages.</a:t>
            </a:r>
          </a:p>
          <a:p>
            <a:pPr algn="ctr"/>
            <a:endParaRPr lang="en-US" sz="2400" b="1" dirty="0">
              <a:solidFill>
                <a:prstClr val="black"/>
              </a:solidFill>
            </a:endParaRPr>
          </a:p>
          <a:p>
            <a:pPr algn="ctr"/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148745"/>
            <a:ext cx="8782050" cy="540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Teen Substance Use &amp; Unplanned Pregnancy</a:t>
            </a:r>
            <a:endParaRPr lang="en-US" sz="2800" dirty="0" smtClean="0">
              <a:solidFill>
                <a:prstClr val="black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prstClr val="black"/>
                </a:solidFill>
              </a:rPr>
              <a:t>According to The National Campaign to Prevent Teen Pregnancy:</a:t>
            </a:r>
          </a:p>
          <a:p>
            <a:pPr algn="ctr">
              <a:spcAft>
                <a:spcPts val="600"/>
              </a:spcAft>
            </a:pPr>
            <a:endParaRPr lang="en-US" sz="1100" b="1" dirty="0" smtClean="0">
              <a:solidFill>
                <a:prstClr val="black"/>
              </a:solidFill>
            </a:endParaRPr>
          </a:p>
          <a:p>
            <a:pPr marL="342900" indent="-342900" algn="just">
              <a:lnSpc>
                <a:spcPts val="264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</a:rPr>
              <a:t>Nearly one-quarter</a:t>
            </a:r>
            <a:r>
              <a:rPr lang="en-US" sz="2200" dirty="0" smtClean="0">
                <a:solidFill>
                  <a:prstClr val="black"/>
                </a:solidFill>
              </a:rPr>
              <a:t> of sexually active teens and young adults age 15 to 24 report that they have had sex without a condom </a:t>
            </a:r>
            <a:r>
              <a:rPr lang="en-US" sz="2200" b="1" dirty="0" smtClean="0">
                <a:solidFill>
                  <a:prstClr val="black"/>
                </a:solidFill>
              </a:rPr>
              <a:t>because</a:t>
            </a:r>
            <a:r>
              <a:rPr lang="en-US" sz="2200" dirty="0" smtClean="0">
                <a:solidFill>
                  <a:prstClr val="black"/>
                </a:solidFill>
              </a:rPr>
              <a:t> they were under the influence of alcohol or drugs.</a:t>
            </a:r>
          </a:p>
          <a:p>
            <a:pPr algn="just">
              <a:lnSpc>
                <a:spcPts val="2640"/>
              </a:lnSpc>
              <a:spcAft>
                <a:spcPts val="600"/>
              </a:spcAft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342900" indent="-342900" algn="just">
              <a:lnSpc>
                <a:spcPts val="264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</a:rPr>
              <a:t>Teens who have used marijuana are </a:t>
            </a:r>
            <a:r>
              <a:rPr lang="en-US" sz="2200" b="1" dirty="0" smtClean="0">
                <a:solidFill>
                  <a:prstClr val="black"/>
                </a:solidFill>
              </a:rPr>
              <a:t>four times more likely </a:t>
            </a:r>
            <a:r>
              <a:rPr lang="en-US" sz="2200" dirty="0" smtClean="0">
                <a:solidFill>
                  <a:prstClr val="black"/>
                </a:solidFill>
              </a:rPr>
              <a:t>to have been pregnant or gotten someone pregnant than teens who have never used marijuana.</a:t>
            </a:r>
          </a:p>
          <a:p>
            <a:pPr algn="just">
              <a:lnSpc>
                <a:spcPts val="2640"/>
              </a:lnSpc>
              <a:spcAft>
                <a:spcPts val="600"/>
              </a:spcAft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342900" indent="-342900" algn="just">
              <a:lnSpc>
                <a:spcPts val="264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</a:rPr>
              <a:t>More than one-third </a:t>
            </a:r>
            <a:r>
              <a:rPr lang="en-US" sz="2200" dirty="0" smtClean="0">
                <a:solidFill>
                  <a:prstClr val="black"/>
                </a:solidFill>
              </a:rPr>
              <a:t>of sexually active teens and young adults age 15 to 24 report that alcohol or drug use has influenced them to do something sexual.</a:t>
            </a:r>
          </a:p>
        </p:txBody>
      </p:sp>
    </p:spTree>
    <p:extLst>
      <p:ext uri="{BB962C8B-B14F-4D97-AF65-F5344CB8AC3E}">
        <p14:creationId xmlns:p14="http://schemas.microsoft.com/office/powerpoint/2010/main" val="359353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5410" y="1125433"/>
            <a:ext cx="86072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Calibri Light" panose="020F0302020204030204"/>
              </a:rPr>
              <a:t>About the IYS</a:t>
            </a:r>
          </a:p>
          <a:p>
            <a:pPr algn="ctr"/>
            <a:endParaRPr lang="en-US" sz="1100" b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The Illinois Youth Survey (IYS) is a self-reported adolescent survey administered in Illinois schools and funded entirely by the Illinois Department of Human Services (IDHS)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All public and private schools in Illinois are welcome to participate</a:t>
            </a:r>
          </a:p>
          <a:p>
            <a:pPr marL="342900" indent="-3429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Questions are carefully designed and 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/>
              </a:rPr>
              <a:t>tested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, and there are screening measures in place to </a:t>
            </a:r>
            <a:r>
              <a:rPr lang="en-US" sz="2400" dirty="0" smtClean="0">
                <a:solidFill>
                  <a:prstClr val="black"/>
                </a:solidFill>
                <a:latin typeface="Calibri Light" panose="020F0302020204030204"/>
              </a:rPr>
              <a:t>detect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over-reporting and under-reporting</a:t>
            </a:r>
          </a:p>
          <a:p>
            <a:pPr>
              <a:spcAft>
                <a:spcPts val="1800"/>
              </a:spcAft>
            </a:pPr>
            <a:endParaRPr lang="en-US" sz="1100" dirty="0">
              <a:solidFill>
                <a:prstClr val="black"/>
              </a:solidFill>
              <a:latin typeface="Calibri Light" panose="020F0302020204030204"/>
            </a:endParaRPr>
          </a:p>
          <a:p>
            <a:pPr algn="ctr"/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6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22031" y="2226143"/>
          <a:ext cx="8314007" cy="296179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41176"/>
                <a:gridCol w="2024277"/>
                <a:gridCol w="2024277"/>
                <a:gridCol w="2024277"/>
              </a:tblGrid>
              <a:tr h="71218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Public School Building IYS Participation by School Level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218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 Schools </a:t>
                      </a:r>
                    </a:p>
                    <a:p>
                      <a:pPr algn="ctr"/>
                      <a:r>
                        <a:rPr lang="en-US" dirty="0" smtClean="0"/>
                        <a:t>(8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Schools</a:t>
                      </a:r>
                    </a:p>
                    <a:p>
                      <a:pPr algn="ctr"/>
                      <a:r>
                        <a:rPr lang="en-US" dirty="0" smtClean="0"/>
                        <a:t> (10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and/or 12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21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Schools Participating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Schools Eligible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 Schools Participating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 Schools Eligible</a:t>
                      </a:r>
                    </a:p>
                  </a:txBody>
                  <a:tcPr anchor="ctr"/>
                </a:tc>
              </a:tr>
              <a:tr h="412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</a:tr>
              <a:tr h="41261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 Participated: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 Participated:68%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52337" y="1331495"/>
            <a:ext cx="5919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2016 Participation Information</a:t>
            </a:r>
          </a:p>
        </p:txBody>
      </p:sp>
    </p:spTree>
    <p:extLst>
      <p:ext uri="{BB962C8B-B14F-4D97-AF65-F5344CB8AC3E}">
        <p14:creationId xmlns:p14="http://schemas.microsoft.com/office/powerpoint/2010/main" val="231073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031" y="1234329"/>
            <a:ext cx="83140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prstClr val="black"/>
                </a:solidFill>
              </a:rPr>
              <a:t>IYS QUESTION: </a:t>
            </a:r>
          </a:p>
          <a:p>
            <a:r>
              <a:rPr lang="en-US" sz="2000" b="1" dirty="0" smtClean="0">
                <a:solidFill>
                  <a:prstClr val="black"/>
                </a:solidFill>
              </a:rPr>
              <a:t>During the past 12 months, have any of the following been done by someone in a dating relationship with you:</a:t>
            </a:r>
          </a:p>
          <a:p>
            <a:endParaRPr lang="en-US" sz="1100" b="1" dirty="0" smtClean="0">
              <a:solidFill>
                <a:prstClr val="black"/>
              </a:solidFill>
            </a:endParaRP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“Slapped, kicked, punched, hit, or threatened you”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17365675"/>
              </p:ext>
            </p:extLst>
          </p:nvPr>
        </p:nvGraphicFramePr>
        <p:xfrm>
          <a:off x="422031" y="2929467"/>
          <a:ext cx="8128000" cy="392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06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154745"/>
            <a:ext cx="831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DuPage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County IYS 2016 Results Snapshot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031" y="1234329"/>
            <a:ext cx="83140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prstClr val="black"/>
                </a:solidFill>
              </a:rPr>
              <a:t>IYS QUESTION: </a:t>
            </a:r>
          </a:p>
          <a:p>
            <a:r>
              <a:rPr lang="en-US" sz="2000" b="1" dirty="0" smtClean="0">
                <a:solidFill>
                  <a:prstClr val="black"/>
                </a:solidFill>
              </a:rPr>
              <a:t>During the past 12 months, have any of the following been done by someone in a dating relationship with you:</a:t>
            </a:r>
          </a:p>
          <a:p>
            <a:endParaRPr lang="en-US" sz="1100" b="1" dirty="0" smtClean="0">
              <a:solidFill>
                <a:prstClr val="black"/>
              </a:solidFill>
            </a:endParaRP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“Put you down or tried to control you”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137259399"/>
              </p:ext>
            </p:extLst>
          </p:nvPr>
        </p:nvGraphicFramePr>
        <p:xfrm>
          <a:off x="422031" y="2929467"/>
          <a:ext cx="8128000" cy="392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10400" y="6222485"/>
            <a:ext cx="1941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** 8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Graders were not asked this question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</TotalTime>
  <Words>1227</Words>
  <Application>Microsoft Office PowerPoint</Application>
  <PresentationFormat>Widescreen</PresentationFormat>
  <Paragraphs>257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DuPage County Health Department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S. Green</dc:creator>
  <cp:lastModifiedBy>Dani Brink</cp:lastModifiedBy>
  <cp:revision>35</cp:revision>
  <cp:lastPrinted>2017-01-09T17:25:04Z</cp:lastPrinted>
  <dcterms:created xsi:type="dcterms:W3CDTF">2016-11-11T21:18:12Z</dcterms:created>
  <dcterms:modified xsi:type="dcterms:W3CDTF">2017-02-12T21:09:31Z</dcterms:modified>
</cp:coreProperties>
</file>