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4" r:id="rId2"/>
  </p:sldMasterIdLst>
  <p:notesMasterIdLst>
    <p:notesMasterId r:id="rId10"/>
  </p:notesMasterIdLst>
  <p:sldIdLst>
    <p:sldId id="278" r:id="rId3"/>
    <p:sldId id="305" r:id="rId4"/>
    <p:sldId id="262" r:id="rId5"/>
    <p:sldId id="301" r:id="rId6"/>
    <p:sldId id="304" r:id="rId7"/>
    <p:sldId id="300" r:id="rId8"/>
    <p:sldId id="306" r:id="rId9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9" autoAdjust="0"/>
  </p:normalViewPr>
  <p:slideViewPr>
    <p:cSldViewPr snapToObjects="1"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5" d="100"/>
          <a:sy n="65" d="100"/>
        </p:scale>
        <p:origin x="3120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E0C987B-4DF4-2F43-8F3F-5CD9FF755977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2B909E0-94C3-DD44-80BF-0CA7750502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94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dirty="0" smtClean="0"/>
              <a:t>For many complex social problems, we need to do more than</a:t>
            </a:r>
            <a:r>
              <a:rPr lang="en-US" baseline="0" dirty="0" smtClean="0"/>
              <a:t> just create a good organization at scale</a:t>
            </a:r>
            <a:endParaRPr lang="en-US" dirty="0" smtClean="0"/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dirty="0" smtClean="0"/>
              <a:t>No</a:t>
            </a:r>
            <a:r>
              <a:rPr lang="en-US" baseline="0" dirty="0" smtClean="0"/>
              <a:t> single organization is responsible for any major social problem, nor can any single organization solve major social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96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7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3819" lvl="0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CI is NOT new</a:t>
            </a:r>
          </a:p>
          <a:p>
            <a:pPr marL="193819" lvl="0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It’s meant to build on previously existing work and to be coordinated and collaborative</a:t>
            </a:r>
            <a:endParaRPr lang="en-US" dirty="0" smtClean="0"/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dirty="0" smtClean="0"/>
              <a:t>What is new</a:t>
            </a:r>
            <a:r>
              <a:rPr lang="en-US" baseline="0" dirty="0" smtClean="0"/>
              <a:t> about it is that it organizes and structures what we already know and do.</a:t>
            </a:r>
          </a:p>
          <a:p>
            <a:pPr marL="641600" lvl="1" indent="-17498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88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baseline="0" dirty="0" smtClean="0"/>
          </a:p>
          <a:p>
            <a:pPr marL="0" indent="0">
              <a:buFont typeface="Arial" charset="0"/>
              <a:buNone/>
            </a:pPr>
            <a:endParaRPr lang="en-US" baseline="0" dirty="0" smtClean="0"/>
          </a:p>
          <a:p>
            <a:pPr marL="174982" indent="-17498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51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823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982" indent="-174982">
              <a:buFont typeface="Arial" charset="0"/>
              <a:buChar char="•"/>
            </a:pPr>
            <a:r>
              <a:rPr lang="en-US" dirty="0" smtClean="0"/>
              <a:t>Great cradle to career example</a:t>
            </a:r>
          </a:p>
          <a:p>
            <a:pPr marL="174982" indent="-174982">
              <a:buFont typeface="Arial" charset="0"/>
              <a:buChar char="•"/>
            </a:pPr>
            <a:r>
              <a:rPr lang="en-US" dirty="0" smtClean="0"/>
              <a:t>I like it because it shows that you don't have</a:t>
            </a:r>
            <a:r>
              <a:rPr lang="en-US" baseline="0" dirty="0" smtClean="0"/>
              <a:t> to measure everything, but you need to be strategic in what you measure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570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baseline="0" dirty="0" smtClean="0"/>
          </a:p>
          <a:p>
            <a:pPr marL="0" indent="0">
              <a:buFont typeface="Arial" charset="0"/>
              <a:buNone/>
            </a:pPr>
            <a:endParaRPr lang="en-US" baseline="0" dirty="0" smtClean="0"/>
          </a:p>
          <a:p>
            <a:pPr marL="174982" indent="-17498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909E0-94C3-DD44-80BF-0CA7750502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032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525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626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41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57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397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434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21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8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033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45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224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6"/>
            <a:ext cx="8229600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199"/>
            <a:ext cx="8229600" cy="49677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525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F0D67-0C48-AB40-AF0B-81CF1542025F}" type="datetimeFigureOut">
              <a:rPr lang="en-US" smtClean="0"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5C383-C6C2-504A-8C91-A4C803280F3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F1245-9608-024C-8C60-8FF2C89D5CE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8772-D575-6E4D-9805-E969E19C43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23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Collective Impact</a:t>
            </a:r>
            <a:endParaRPr lang="en-US" altLang="en-US" sz="28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199326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199326"/>
            <a:ext cx="8686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Collective Impact</a:t>
            </a:r>
            <a:r>
              <a:rPr lang="en-US" sz="4400" dirty="0">
                <a:solidFill>
                  <a:schemeClr val="tx2"/>
                </a:solidFill>
              </a:rPr>
              <a:t> </a:t>
            </a:r>
            <a:r>
              <a:rPr lang="en-US" sz="4400" dirty="0" smtClean="0">
                <a:solidFill>
                  <a:schemeClr val="tx2"/>
                </a:solidFill>
              </a:rPr>
              <a:t>is “the </a:t>
            </a:r>
            <a:r>
              <a:rPr lang="en-US" sz="4400" dirty="0">
                <a:solidFill>
                  <a:schemeClr val="tx2"/>
                </a:solidFill>
              </a:rPr>
              <a:t>commitment of a group of </a:t>
            </a:r>
            <a:r>
              <a:rPr lang="en-US" sz="4400" dirty="0" smtClean="0">
                <a:solidFill>
                  <a:schemeClr val="tx2"/>
                </a:solidFill>
              </a:rPr>
              <a:t>organizations </a:t>
            </a:r>
            <a:r>
              <a:rPr lang="en-US" sz="4400" dirty="0">
                <a:solidFill>
                  <a:schemeClr val="tx2"/>
                </a:solidFill>
              </a:rPr>
              <a:t>from different sectors to a common agenda for solving a specific social problem, using a structured form of collaboration.</a:t>
            </a:r>
            <a:r>
              <a:rPr lang="en-US" sz="4400" dirty="0" smtClean="0">
                <a:solidFill>
                  <a:schemeClr val="tx2"/>
                </a:solidFill>
              </a:rPr>
              <a:t>”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9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Collective Impact</a:t>
            </a:r>
            <a:endParaRPr lang="en-US" altLang="en-US" sz="28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199326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199326"/>
            <a:ext cx="8686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tx2"/>
                </a:solidFill>
              </a:rPr>
              <a:t>In order for </a:t>
            </a:r>
            <a:r>
              <a:rPr lang="en-US" sz="4400" dirty="0" smtClean="0">
                <a:solidFill>
                  <a:schemeClr val="tx2"/>
                </a:solidFill>
              </a:rPr>
              <a:t>Collective Impact </a:t>
            </a:r>
            <a:r>
              <a:rPr lang="en-US" sz="4400" dirty="0">
                <a:solidFill>
                  <a:schemeClr val="tx2"/>
                </a:solidFill>
              </a:rPr>
              <a:t>initiatives to be successful, their leaders must understand that collective impact is not a solution, but rather a problem-solving </a:t>
            </a:r>
            <a:r>
              <a:rPr lang="en-US" sz="4400" i="1" dirty="0">
                <a:solidFill>
                  <a:schemeClr val="tx2"/>
                </a:solidFill>
              </a:rPr>
              <a:t>process.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02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625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Isolated Vs. Collective Impact – 5 Conditions</a:t>
            </a:r>
            <a:endParaRPr lang="en-US" altLang="en-US" sz="28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3568" y="1386904"/>
            <a:ext cx="216024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075945" y="1458912"/>
            <a:ext cx="1334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Specialized</a:t>
            </a:r>
          </a:p>
          <a:p>
            <a:pPr algn="ctr"/>
            <a:r>
              <a:rPr lang="en-CA" sz="2000" dirty="0" smtClean="0"/>
              <a:t>Agendas</a:t>
            </a:r>
            <a:endParaRPr lang="en-CA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683568" y="2395016"/>
            <a:ext cx="2160240" cy="936104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683568" y="3403128"/>
            <a:ext cx="2160240" cy="93610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83568" y="4411240"/>
            <a:ext cx="2160240" cy="9361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683568" y="5419352"/>
            <a:ext cx="2160240" cy="936104"/>
          </a:xfrm>
          <a:prstGeom prst="round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863547" y="2479218"/>
            <a:ext cx="1759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Fragmented</a:t>
            </a:r>
          </a:p>
          <a:p>
            <a:pPr algn="ctr"/>
            <a:r>
              <a:rPr lang="en-CA" sz="2000" dirty="0" smtClean="0"/>
              <a:t>Measurements</a:t>
            </a:r>
            <a:endParaRPr lang="en-CA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982879" y="3559338"/>
            <a:ext cx="1520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Independent</a:t>
            </a:r>
          </a:p>
          <a:p>
            <a:pPr algn="ctr"/>
            <a:r>
              <a:rPr lang="en-CA" sz="2000" dirty="0" smtClean="0"/>
              <a:t>Activities</a:t>
            </a:r>
            <a:endParaRPr lang="en-CA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824435" y="4519830"/>
            <a:ext cx="1837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Sporadic</a:t>
            </a:r>
          </a:p>
          <a:p>
            <a:pPr algn="ctr"/>
            <a:r>
              <a:rPr lang="en-CA" sz="2000" dirty="0" smtClean="0"/>
              <a:t>Communication</a:t>
            </a:r>
            <a:endParaRPr lang="en-CA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963030" y="5540136"/>
            <a:ext cx="1560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Unsupported</a:t>
            </a:r>
          </a:p>
          <a:p>
            <a:pPr algn="ctr"/>
            <a:r>
              <a:rPr lang="en-CA" sz="2000" dirty="0" smtClean="0"/>
              <a:t>Efforts</a:t>
            </a:r>
            <a:endParaRPr lang="en-CA" sz="2000" dirty="0"/>
          </a:p>
        </p:txBody>
      </p:sp>
      <p:sp>
        <p:nvSpPr>
          <p:cNvPr id="16" name="Rounded Rectangle 15"/>
          <p:cNvSpPr/>
          <p:nvPr/>
        </p:nvSpPr>
        <p:spPr>
          <a:xfrm>
            <a:off x="6228184" y="1386904"/>
            <a:ext cx="216024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Rounded Rectangle 16"/>
          <p:cNvSpPr/>
          <p:nvPr/>
        </p:nvSpPr>
        <p:spPr>
          <a:xfrm>
            <a:off x="6228184" y="2395016"/>
            <a:ext cx="2160240" cy="9361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Rounded Rectangle 17"/>
          <p:cNvSpPr/>
          <p:nvPr/>
        </p:nvSpPr>
        <p:spPr>
          <a:xfrm>
            <a:off x="6228184" y="3403128"/>
            <a:ext cx="2160240" cy="936104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Rounded Rectangle 18"/>
          <p:cNvSpPr/>
          <p:nvPr/>
        </p:nvSpPr>
        <p:spPr>
          <a:xfrm>
            <a:off x="6228184" y="4411240"/>
            <a:ext cx="2160240" cy="9361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Rounded Rectangle 19"/>
          <p:cNvSpPr/>
          <p:nvPr/>
        </p:nvSpPr>
        <p:spPr>
          <a:xfrm>
            <a:off x="6228184" y="5419352"/>
            <a:ext cx="2160240" cy="93610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1" name="Right Arrow 20"/>
          <p:cNvSpPr/>
          <p:nvPr/>
        </p:nvSpPr>
        <p:spPr>
          <a:xfrm>
            <a:off x="3059832" y="1674936"/>
            <a:ext cx="30243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Right Arrow 21"/>
          <p:cNvSpPr/>
          <p:nvPr/>
        </p:nvSpPr>
        <p:spPr>
          <a:xfrm>
            <a:off x="3059832" y="2611040"/>
            <a:ext cx="3024336" cy="28803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Right Arrow 22"/>
          <p:cNvSpPr/>
          <p:nvPr/>
        </p:nvSpPr>
        <p:spPr>
          <a:xfrm>
            <a:off x="3059832" y="3691160"/>
            <a:ext cx="3024336" cy="288032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Right Arrow 23"/>
          <p:cNvSpPr/>
          <p:nvPr/>
        </p:nvSpPr>
        <p:spPr>
          <a:xfrm>
            <a:off x="3059832" y="4771280"/>
            <a:ext cx="3024336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Right Arrow 24"/>
          <p:cNvSpPr/>
          <p:nvPr/>
        </p:nvSpPr>
        <p:spPr>
          <a:xfrm>
            <a:off x="3059832" y="5779392"/>
            <a:ext cx="3024336" cy="288032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TextBox 25"/>
          <p:cNvSpPr txBox="1"/>
          <p:nvPr/>
        </p:nvSpPr>
        <p:spPr>
          <a:xfrm>
            <a:off x="6711826" y="1501013"/>
            <a:ext cx="1192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Common </a:t>
            </a:r>
          </a:p>
          <a:p>
            <a:pPr algn="ctr"/>
            <a:r>
              <a:rPr lang="en-CA" sz="2000" dirty="0" smtClean="0"/>
              <a:t>Agenda</a:t>
            </a:r>
            <a:endParaRPr lang="en-CA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479070" y="2504185"/>
            <a:ext cx="1658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Shared</a:t>
            </a:r>
          </a:p>
          <a:p>
            <a:pPr algn="ctr"/>
            <a:r>
              <a:rPr lang="en-CA" sz="2000" dirty="0" smtClean="0"/>
              <a:t>Measurement</a:t>
            </a:r>
            <a:endParaRPr lang="en-CA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6600771" y="3338030"/>
            <a:ext cx="14150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Mutually </a:t>
            </a:r>
          </a:p>
          <a:p>
            <a:pPr algn="ctr"/>
            <a:r>
              <a:rPr lang="en-CA" sz="2000" dirty="0" smtClean="0"/>
              <a:t>Reinforcing</a:t>
            </a:r>
            <a:r>
              <a:rPr lang="en-CA" sz="2000" dirty="0"/>
              <a:t> </a:t>
            </a:r>
            <a:endParaRPr lang="en-CA" sz="2000" dirty="0" smtClean="0"/>
          </a:p>
          <a:p>
            <a:pPr algn="ctr"/>
            <a:r>
              <a:rPr lang="en-CA" sz="2000" dirty="0" smtClean="0"/>
              <a:t>Activities</a:t>
            </a:r>
            <a:endParaRPr lang="en-CA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389462" y="4525349"/>
            <a:ext cx="1837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Continuous</a:t>
            </a:r>
          </a:p>
          <a:p>
            <a:pPr algn="ctr"/>
            <a:r>
              <a:rPr lang="en-CA" sz="2000" dirty="0" smtClean="0"/>
              <a:t>Communication</a:t>
            </a:r>
            <a:endParaRPr lang="en-CA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6600771" y="5522946"/>
            <a:ext cx="1506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Backbone</a:t>
            </a:r>
          </a:p>
          <a:p>
            <a:pPr algn="ctr"/>
            <a:r>
              <a:rPr lang="en-CA" sz="2000" dirty="0" smtClean="0"/>
              <a:t>Organization</a:t>
            </a:r>
            <a:endParaRPr lang="en-CA" sz="20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16779" y="6500295"/>
            <a:ext cx="2619461" cy="2620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00" i="1" dirty="0" smtClean="0">
                <a:solidFill>
                  <a:prstClr val="black"/>
                </a:solidFill>
                <a:latin typeface="Arial"/>
                <a:cs typeface="Arial"/>
              </a:rPr>
              <a:t>Source: Tamarack</a:t>
            </a:r>
            <a:endParaRPr lang="en-US" sz="1000" i="1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50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152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Common Agenda</a:t>
            </a:r>
            <a:endParaRPr lang="en-US" altLang="en-US" sz="28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199326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C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199326"/>
            <a:ext cx="8686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2"/>
                </a:solidFill>
              </a:rPr>
              <a:t>Collective Impact requires that all participants have a </a:t>
            </a:r>
            <a:r>
              <a:rPr lang="en-US" sz="4400" b="1" u="sng" dirty="0" smtClean="0">
                <a:solidFill>
                  <a:schemeClr val="tx2"/>
                </a:solidFill>
              </a:rPr>
              <a:t>shared vision for change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</a:rPr>
              <a:t>A common understanding of the problem, 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tx2"/>
                </a:solidFill>
              </a:rPr>
              <a:t>A coordinated approach to solving it through agreed upon actions.</a:t>
            </a:r>
          </a:p>
          <a:p>
            <a:r>
              <a:rPr lang="en-US" sz="3600" dirty="0" smtClean="0">
                <a:solidFill>
                  <a:schemeClr val="tx2"/>
                </a:solidFill>
              </a:rPr>
              <a:t>Note: This does NOT mean that all participants must agree on everything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8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-23327" y="914400"/>
            <a:ext cx="9144000" cy="594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240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600" b="1" cap="small" dirty="0" smtClean="0">
                <a:solidFill>
                  <a:schemeClr val="tx2"/>
                </a:solidFill>
                <a:latin typeface="Arial" charset="0"/>
              </a:rPr>
              <a:t>The Road Map Project | Washington State</a:t>
            </a:r>
            <a:endParaRPr lang="en-US" altLang="en-US" sz="26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524000"/>
            <a:ext cx="84582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66666"/>
                </a:solidFill>
              </a:rPr>
              <a:t>The Road Map Project </a:t>
            </a:r>
            <a:r>
              <a:rPr lang="en-US" sz="2800" dirty="0" smtClean="0">
                <a:solidFill>
                  <a:srgbClr val="666666"/>
                </a:solidFill>
              </a:rPr>
              <a:t>Goal: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666666"/>
                </a:solidFill>
              </a:rPr>
              <a:t>Double </a:t>
            </a:r>
            <a:r>
              <a:rPr lang="en-US" sz="2800" dirty="0">
                <a:solidFill>
                  <a:srgbClr val="666666"/>
                </a:solidFill>
              </a:rPr>
              <a:t>the number of students in South King County and South Seattle who are on track to graduate from college or earn a career credential by 2020. </a:t>
            </a:r>
            <a:endParaRPr lang="en-US" sz="2800" dirty="0" smtClean="0">
              <a:solidFill>
                <a:srgbClr val="666666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666666"/>
                </a:solidFill>
              </a:rPr>
              <a:t>We </a:t>
            </a:r>
            <a:r>
              <a:rPr lang="en-US" sz="2800" dirty="0">
                <a:solidFill>
                  <a:srgbClr val="666666"/>
                </a:solidFill>
              </a:rPr>
              <a:t>are committed to nothing less than closing the unacceptable opportunity and achievement gaps for low-income students and children of color, and increasing achievement for all students from cradle to college and career</a:t>
            </a:r>
            <a:r>
              <a:rPr lang="en-US" sz="2800" dirty="0" smtClean="0">
                <a:solidFill>
                  <a:srgbClr val="666666"/>
                </a:solidFill>
              </a:rPr>
              <a:t>.</a:t>
            </a:r>
          </a:p>
          <a:p>
            <a:pPr lvl="1"/>
            <a:endParaRPr lang="en-US" sz="2800" i="0" dirty="0">
              <a:solidFill>
                <a:srgbClr val="666666"/>
              </a:solidFill>
              <a:effectLst/>
            </a:endParaRPr>
          </a:p>
          <a:p>
            <a:pPr lvl="1"/>
            <a:r>
              <a:rPr lang="en-US" sz="1400" i="1" dirty="0" smtClean="0">
                <a:solidFill>
                  <a:srgbClr val="666666"/>
                </a:solidFill>
              </a:rPr>
              <a:t>Source: http://www.roadmapproject.org</a:t>
            </a:r>
            <a:endParaRPr lang="en-US" sz="1400" i="1" dirty="0">
              <a:solidFill>
                <a:srgbClr val="66666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4580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82" y="0"/>
            <a:ext cx="916536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23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H-Summit-Slide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12148" b="8889"/>
          <a:stretch/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152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en-US" sz="2800" b="1" cap="small" dirty="0" smtClean="0">
                <a:solidFill>
                  <a:schemeClr val="tx2"/>
                </a:solidFill>
                <a:latin typeface="Arial" charset="0"/>
              </a:rPr>
              <a:t>Thoughts?</a:t>
            </a:r>
            <a:endParaRPr lang="en-US" altLang="en-US" sz="2800" b="1" cap="small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199326"/>
            <a:ext cx="86868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do you see collective impact differing from the collaboration/partnering </a:t>
            </a:r>
            <a:r>
              <a:rPr lang="en-US" sz="2400" dirty="0" smtClean="0"/>
              <a:t>that this group has done </a:t>
            </a:r>
            <a:r>
              <a:rPr lang="en-US" sz="2400" dirty="0"/>
              <a:t>effectively for years in Addison?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​​To what extent do you think the collective impact structure would benefit the way we work?  Why?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How would we need to modify the collective impact model to meet our unique needs and available resources?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are your thoughts about the cradle to career concept?  Does that fit with the issues we feel need to be addressed </a:t>
            </a:r>
            <a:r>
              <a:rPr lang="en-US" sz="2400" dirty="0" smtClean="0"/>
              <a:t>in </a:t>
            </a:r>
            <a:r>
              <a:rPr lang="en-US" sz="2400" dirty="0"/>
              <a:t>Addison?</a:t>
            </a:r>
            <a:br>
              <a:rPr lang="en-US" sz="2400" dirty="0"/>
            </a:br>
            <a:endParaRPr lang="en-US" sz="2400" dirty="0"/>
          </a:p>
          <a:p>
            <a:r>
              <a:rPr lang="en-US" sz="4400" dirty="0"/>
              <a:t/>
            </a:r>
            <a:br>
              <a:rPr lang="en-US" sz="4400" dirty="0"/>
            </a:b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0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19195</TotalTime>
  <Words>358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Smith</dc:creator>
  <cp:lastModifiedBy>Dani Brink</cp:lastModifiedBy>
  <cp:revision>144</cp:revision>
  <cp:lastPrinted>2015-11-04T15:03:03Z</cp:lastPrinted>
  <dcterms:created xsi:type="dcterms:W3CDTF">2013-10-10T13:08:08Z</dcterms:created>
  <dcterms:modified xsi:type="dcterms:W3CDTF">2017-02-12T21:08:25Z</dcterms:modified>
</cp:coreProperties>
</file>