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3" r:id="rId3"/>
    <p:sldId id="260" r:id="rId4"/>
    <p:sldId id="261" r:id="rId5"/>
    <p:sldId id="265" r:id="rId6"/>
    <p:sldId id="264" r:id="rId7"/>
    <p:sldId id="258" r:id="rId8"/>
    <p:sldId id="259"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356890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2694569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2790252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2461362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306825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3272374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284208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1914149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160894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1227413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F7C98C6-55FD-4F46-A84B-559686F893FD}" type="datetimeFigureOut">
              <a:rPr lang="en-US" smtClean="0"/>
              <a:t>10/22/2019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D32339-F8C6-450D-BB2E-CFAA9D6AF5F9}" type="slidenum">
              <a:rPr lang="en-US" smtClean="0"/>
              <a:t>‹#›</a:t>
            </a:fld>
            <a:endParaRPr lang="en-US" dirty="0"/>
          </a:p>
        </p:txBody>
      </p:sp>
    </p:spTree>
    <p:extLst>
      <p:ext uri="{BB962C8B-B14F-4D97-AF65-F5344CB8AC3E}">
        <p14:creationId xmlns:p14="http://schemas.microsoft.com/office/powerpoint/2010/main" val="2692006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C98C6-55FD-4F46-A84B-559686F893FD}" type="datetimeFigureOut">
              <a:rPr lang="en-US" smtClean="0"/>
              <a:t>10/22/2019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32339-F8C6-450D-BB2E-CFAA9D6AF5F9}" type="slidenum">
              <a:rPr lang="en-US" smtClean="0"/>
              <a:t>‹#›</a:t>
            </a:fld>
            <a:endParaRPr lang="en-US" dirty="0"/>
          </a:p>
        </p:txBody>
      </p:sp>
    </p:spTree>
    <p:extLst>
      <p:ext uri="{BB962C8B-B14F-4D97-AF65-F5344CB8AC3E}">
        <p14:creationId xmlns:p14="http://schemas.microsoft.com/office/powerpoint/2010/main" val="3188433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jpeg"/><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97742"/>
            <a:ext cx="9144000" cy="2387600"/>
          </a:xfrm>
        </p:spPr>
        <p:txBody>
          <a:bodyPr>
            <a:normAutofit/>
          </a:bodyPr>
          <a:lstStyle/>
          <a:p>
            <a:r>
              <a:rPr lang="en-US" sz="7500" dirty="0" smtClean="0"/>
              <a:t>DuPage High School District 88</a:t>
            </a:r>
            <a:endParaRPr lang="en-US" sz="7500" dirty="0"/>
          </a:p>
        </p:txBody>
      </p:sp>
      <p:sp>
        <p:nvSpPr>
          <p:cNvPr id="3" name="Subtitle 2"/>
          <p:cNvSpPr>
            <a:spLocks noGrp="1"/>
          </p:cNvSpPr>
          <p:nvPr>
            <p:ph type="subTitle" idx="1"/>
          </p:nvPr>
        </p:nvSpPr>
        <p:spPr>
          <a:xfrm>
            <a:off x="353684" y="2886042"/>
            <a:ext cx="11490385" cy="1655762"/>
          </a:xfrm>
        </p:spPr>
        <p:txBody>
          <a:bodyPr>
            <a:normAutofit/>
          </a:bodyPr>
          <a:lstStyle/>
          <a:p>
            <a:r>
              <a:rPr lang="en-US" sz="3500" dirty="0" smtClean="0"/>
              <a:t>Preparing students for Career Readiness in manufacturing</a:t>
            </a:r>
          </a:p>
          <a:p>
            <a:r>
              <a:rPr lang="en-US" sz="2000" i="1" dirty="0" smtClean="0"/>
              <a:t>Oct. 25, 2019</a:t>
            </a:r>
            <a:endParaRPr lang="en-US" sz="2000"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9732" y="4222630"/>
            <a:ext cx="3352535" cy="2011521"/>
          </a:xfrm>
          <a:prstGeom prst="rect">
            <a:avLst/>
          </a:prstGeom>
        </p:spPr>
      </p:pic>
    </p:spTree>
    <p:extLst>
      <p:ext uri="{BB962C8B-B14F-4D97-AF65-F5344CB8AC3E}">
        <p14:creationId xmlns:p14="http://schemas.microsoft.com/office/powerpoint/2010/main" val="1380346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graphicFrame>
        <p:nvGraphicFramePr>
          <p:cNvPr id="13" name="Google Shape;503;p48"/>
          <p:cNvGraphicFramePr/>
          <p:nvPr>
            <p:extLst>
              <p:ext uri="{D42A27DB-BD31-4B8C-83A1-F6EECF244321}">
                <p14:modId xmlns:p14="http://schemas.microsoft.com/office/powerpoint/2010/main" val="856812949"/>
              </p:ext>
            </p:extLst>
          </p:nvPr>
        </p:nvGraphicFramePr>
        <p:xfrm>
          <a:off x="425524" y="1175940"/>
          <a:ext cx="11349531" cy="5562954"/>
        </p:xfrm>
        <a:graphic>
          <a:graphicData uri="http://schemas.openxmlformats.org/drawingml/2006/table">
            <a:tbl>
              <a:tblPr>
                <a:noFill/>
              </a:tblPr>
              <a:tblGrid>
                <a:gridCol w="11349531">
                  <a:extLst>
                    <a:ext uri="{9D8B030D-6E8A-4147-A177-3AD203B41FA5}">
                      <a16:colId xmlns:a16="http://schemas.microsoft.com/office/drawing/2014/main" val="20002"/>
                    </a:ext>
                  </a:extLst>
                </a:gridCol>
              </a:tblGrid>
              <a:tr h="981043">
                <a:tc>
                  <a:txBody>
                    <a:bodyPr/>
                    <a:lstStyle/>
                    <a:p>
                      <a:pPr marL="0" lvl="0" indent="0" algn="ctr" rtl="0">
                        <a:spcBef>
                          <a:spcPts val="0"/>
                        </a:spcBef>
                        <a:spcAft>
                          <a:spcPts val="0"/>
                        </a:spcAft>
                        <a:buNone/>
                      </a:pPr>
                      <a:r>
                        <a:rPr lang="en" sz="2400" b="1" u="sng" dirty="0" smtClean="0"/>
                        <a:t>2018-19 District 88 Career</a:t>
                      </a:r>
                      <a:r>
                        <a:rPr lang="en" sz="2400" b="1" u="sng" baseline="0" dirty="0" smtClean="0"/>
                        <a:t> Readiness Highlights</a:t>
                      </a:r>
                      <a:endParaRPr lang="en" sz="2400" b="1" u="sng" dirty="0" smtClean="0"/>
                    </a:p>
                  </a:txBody>
                  <a:tcPr marL="121900" marR="121900" marT="121900" marB="121900">
                    <a:solidFill>
                      <a:srgbClr val="D9D9D9"/>
                    </a:solidFill>
                  </a:tcPr>
                </a:tc>
                <a:extLst>
                  <a:ext uri="{0D108BD9-81ED-4DB2-BD59-A6C34878D82A}">
                    <a16:rowId xmlns:a16="http://schemas.microsoft.com/office/drawing/2014/main" val="10000"/>
                  </a:ext>
                </a:extLst>
              </a:tr>
              <a:tr h="979724">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n-US" sz="2400" dirty="0" smtClean="0"/>
                        <a:t>65</a:t>
                      </a:r>
                      <a:r>
                        <a:rPr lang="en-US" sz="2400" baseline="0" dirty="0" smtClean="0"/>
                        <a:t> c</a:t>
                      </a:r>
                      <a:r>
                        <a:rPr lang="en-US" sz="2400" dirty="0" smtClean="0"/>
                        <a:t>ertifications</a:t>
                      </a:r>
                      <a:r>
                        <a:rPr lang="en-US" sz="2400" baseline="0" dirty="0" smtClean="0"/>
                        <a:t> offered</a:t>
                      </a:r>
                      <a:endParaRPr lang="en-US" sz="2400" dirty="0" smtClean="0"/>
                    </a:p>
                  </a:txBody>
                  <a:tcPr marL="121900" marR="121900" marT="121900" marB="121900"/>
                </a:tc>
                <a:extLst>
                  <a:ext uri="{0D108BD9-81ED-4DB2-BD59-A6C34878D82A}">
                    <a16:rowId xmlns:a16="http://schemas.microsoft.com/office/drawing/2014/main" val="36613617"/>
                  </a:ext>
                </a:extLst>
              </a:tr>
              <a:tr h="1200729">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n-US" sz="2400" dirty="0" smtClean="0"/>
                        <a:t>536 students received</a:t>
                      </a:r>
                      <a:r>
                        <a:rPr lang="en-US" sz="2400" baseline="0" dirty="0" smtClean="0"/>
                        <a:t> 1 or more career certification</a:t>
                      </a:r>
                      <a:endParaRPr lang="en-US" sz="2400" dirty="0" smtClean="0"/>
                    </a:p>
                  </a:txBody>
                  <a:tcPr marL="121900" marR="121900" marT="121900" marB="121900"/>
                </a:tc>
                <a:extLst>
                  <a:ext uri="{0D108BD9-81ED-4DB2-BD59-A6C34878D82A}">
                    <a16:rowId xmlns:a16="http://schemas.microsoft.com/office/drawing/2014/main" val="3846864307"/>
                  </a:ext>
                </a:extLst>
              </a:tr>
              <a:tr h="1200729">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n-US" sz="2400" dirty="0" smtClean="0"/>
                        <a:t>Total of 1,161 certifications</a:t>
                      </a:r>
                      <a:r>
                        <a:rPr lang="en-US" sz="2400" baseline="0" dirty="0" smtClean="0"/>
                        <a:t> were earned</a:t>
                      </a:r>
                      <a:endParaRPr lang="en-US" sz="2400" dirty="0" smtClean="0"/>
                    </a:p>
                    <a:p>
                      <a:pPr marL="0" lvl="0" indent="0" algn="ctr" rtl="0">
                        <a:spcBef>
                          <a:spcPts val="0"/>
                        </a:spcBef>
                        <a:spcAft>
                          <a:spcPts val="0"/>
                        </a:spcAft>
                        <a:buNone/>
                      </a:pPr>
                      <a:endParaRPr sz="2400" dirty="0"/>
                    </a:p>
                  </a:txBody>
                  <a:tcPr marL="121900" marR="121900" marT="121900" marB="121900"/>
                </a:tc>
                <a:extLst>
                  <a:ext uri="{0D108BD9-81ED-4DB2-BD59-A6C34878D82A}">
                    <a16:rowId xmlns:a16="http://schemas.microsoft.com/office/drawing/2014/main" val="3857637319"/>
                  </a:ext>
                </a:extLst>
              </a:tr>
              <a:tr h="1200729">
                <a:tc>
                  <a:txBody>
                    <a:bodyPr/>
                    <a:lstStyle/>
                    <a:p>
                      <a:pPr marL="0" lvl="0" indent="0" algn="ctr" rtl="0">
                        <a:spcBef>
                          <a:spcPts val="0"/>
                        </a:spcBef>
                        <a:spcAft>
                          <a:spcPts val="0"/>
                        </a:spcAft>
                        <a:buNone/>
                      </a:pPr>
                      <a:r>
                        <a:rPr lang="en-US" sz="2400" kern="1200" dirty="0" smtClean="0">
                          <a:solidFill>
                            <a:schemeClr val="tx1"/>
                          </a:solidFill>
                          <a:effectLst/>
                          <a:latin typeface="+mn-lt"/>
                          <a:ea typeface="+mn-ea"/>
                          <a:cs typeface="+mn-cs"/>
                        </a:rPr>
                        <a:t>More than 1,570 students participated in nearly 3,125 workplace experiences</a:t>
                      </a:r>
                      <a:endParaRPr sz="2400" dirty="0"/>
                    </a:p>
                  </a:txBody>
                  <a:tcPr marL="121900" marR="121900" marT="121900" marB="121900"/>
                </a:tc>
                <a:extLst>
                  <a:ext uri="{0D108BD9-81ED-4DB2-BD59-A6C34878D82A}">
                    <a16:rowId xmlns:a16="http://schemas.microsoft.com/office/drawing/2014/main" val="996483556"/>
                  </a:ext>
                </a:extLst>
              </a:tr>
            </a:tbl>
          </a:graphicData>
        </a:graphic>
      </p:graphicFrame>
    </p:spTree>
    <p:extLst>
      <p:ext uri="{BB962C8B-B14F-4D97-AF65-F5344CB8AC3E}">
        <p14:creationId xmlns:p14="http://schemas.microsoft.com/office/powerpoint/2010/main" val="71984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00332"/>
            <a:ext cx="9656837" cy="118183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327807" y="4063043"/>
            <a:ext cx="6452558" cy="2585323"/>
          </a:xfrm>
          <a:prstGeom prst="rect">
            <a:avLst/>
          </a:prstGeom>
          <a:noFill/>
        </p:spPr>
        <p:txBody>
          <a:bodyPr wrap="square" rtlCol="0">
            <a:spAutoFit/>
          </a:bodyPr>
          <a:lstStyle/>
          <a:p>
            <a:r>
              <a:rPr lang="en-US" dirty="0" smtClean="0"/>
              <a:t>District 88 partners </a:t>
            </a:r>
            <a:r>
              <a:rPr lang="en-US" dirty="0"/>
              <a:t>with local colleges, businesses and chamber of commerce groups to provide students with the skills and knowledge to be career ready and successful in the workforce. U.S. public school districts follow the Every Student Succeeds Act (ESSA), which uses multiple measures (referred to as indicators) to evaluate schools. Each individual school (rather than the overall district) is rated on those indicators and then placed into one of four categories (referred to as designations). College and Career Readiness counts for 6.25 percent of a high school’s designation. </a:t>
            </a:r>
          </a:p>
        </p:txBody>
      </p:sp>
      <p:graphicFrame>
        <p:nvGraphicFramePr>
          <p:cNvPr id="5" name="Object 4"/>
          <p:cNvGraphicFramePr>
            <a:graphicFrameLocks noChangeAspect="1"/>
          </p:cNvGraphicFramePr>
          <p:nvPr>
            <p:extLst>
              <p:ext uri="{D42A27DB-BD31-4B8C-83A1-F6EECF244321}">
                <p14:modId xmlns:p14="http://schemas.microsoft.com/office/powerpoint/2010/main" val="3167266075"/>
              </p:ext>
            </p:extLst>
          </p:nvPr>
        </p:nvGraphicFramePr>
        <p:xfrm>
          <a:off x="6866627" y="107945"/>
          <a:ext cx="5144138" cy="6655163"/>
        </p:xfrm>
        <a:graphic>
          <a:graphicData uri="http://schemas.openxmlformats.org/presentationml/2006/ole">
            <mc:AlternateContent xmlns:mc="http://schemas.openxmlformats.org/markup-compatibility/2006">
              <mc:Choice xmlns:v="urn:schemas-microsoft-com:vml" Requires="v">
                <p:oleObj spid="_x0000_s1106" name="Acrobat Document" r:id="rId3" imgW="4663440" imgH="6034757" progId="AcroExch.Document.DC">
                  <p:embed/>
                </p:oleObj>
              </mc:Choice>
              <mc:Fallback>
                <p:oleObj name="Acrobat Document" r:id="rId3" imgW="4663440" imgH="6034757" progId="AcroExch.Document.DC">
                  <p:embed/>
                  <p:pic>
                    <p:nvPicPr>
                      <p:cNvPr id="0" name=""/>
                      <p:cNvPicPr/>
                      <p:nvPr/>
                    </p:nvPicPr>
                    <p:blipFill>
                      <a:blip r:embed="rId4"/>
                      <a:stretch>
                        <a:fillRect/>
                      </a:stretch>
                    </p:blipFill>
                    <p:spPr>
                      <a:xfrm>
                        <a:off x="6866627" y="107945"/>
                        <a:ext cx="5144138" cy="6655163"/>
                      </a:xfrm>
                      <a:prstGeom prst="rect">
                        <a:avLst/>
                      </a:prstGeom>
                    </p:spPr>
                  </p:pic>
                </p:oleObj>
              </mc:Fallback>
            </mc:AlternateContent>
          </a:graphicData>
        </a:graphic>
      </p:graphicFrame>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5564" y="1689208"/>
            <a:ext cx="3352535" cy="2011521"/>
          </a:xfrm>
          <a:prstGeom prst="rect">
            <a:avLst/>
          </a:prstGeom>
        </p:spPr>
      </p:pic>
    </p:spTree>
    <p:extLst>
      <p:ext uri="{BB962C8B-B14F-4D97-AF65-F5344CB8AC3E}">
        <p14:creationId xmlns:p14="http://schemas.microsoft.com/office/powerpoint/2010/main" val="3809254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397480" y="4373596"/>
            <a:ext cx="9497684" cy="2308324"/>
          </a:xfrm>
          <a:prstGeom prst="rect">
            <a:avLst/>
          </a:prstGeom>
          <a:noFill/>
        </p:spPr>
        <p:txBody>
          <a:bodyPr wrap="square" rtlCol="0">
            <a:spAutoFit/>
          </a:bodyPr>
          <a:lstStyle/>
          <a:p>
            <a:pPr lvl="0"/>
            <a:r>
              <a:rPr lang="en-US" dirty="0" smtClean="0">
                <a:latin typeface="Calibri (Body)"/>
              </a:rPr>
              <a:t>To enhance Career Readiness in manufacturing, District 88 continues to find unique on-the-job experiences for students. This </a:t>
            </a:r>
            <a:r>
              <a:rPr lang="en-US" dirty="0">
                <a:latin typeface="Calibri (Body)"/>
              </a:rPr>
              <a:t>school year (2019-20), more than 50 District 88 students are traveling to OUR HOME iMPROVEMENT (OHi) in Elk Grove Village through a four-part series, where they attend classes on various industry topics and work on a job site. </a:t>
            </a:r>
          </a:p>
          <a:p>
            <a:pPr lvl="0"/>
            <a:endParaRPr lang="en-US" dirty="0" smtClean="0">
              <a:latin typeface="Calibri (Body)"/>
            </a:endParaRPr>
          </a:p>
          <a:p>
            <a:pPr lvl="0"/>
            <a:r>
              <a:rPr lang="en-US" dirty="0" smtClean="0">
                <a:latin typeface="Calibri (Body)"/>
              </a:rPr>
              <a:t>We also are working with </a:t>
            </a:r>
            <a:r>
              <a:rPr lang="en-US" dirty="0" smtClean="0">
                <a:solidFill>
                  <a:srgbClr val="000000"/>
                </a:solidFill>
                <a:latin typeface="Calibri (Body)"/>
                <a:ea typeface="Times New Roman"/>
                <a:cs typeface="Times New Roman"/>
                <a:sym typeface="Times New Roman"/>
              </a:rPr>
              <a:t>Construction </a:t>
            </a:r>
            <a:r>
              <a:rPr lang="en-US" dirty="0">
                <a:solidFill>
                  <a:srgbClr val="000000"/>
                </a:solidFill>
                <a:latin typeface="Calibri (Body)"/>
                <a:ea typeface="Times New Roman"/>
                <a:cs typeface="Times New Roman"/>
                <a:sym typeface="Times New Roman"/>
              </a:rPr>
              <a:t>Industry Service Corporation (CISCO</a:t>
            </a:r>
            <a:r>
              <a:rPr lang="en-US" dirty="0" smtClean="0">
                <a:solidFill>
                  <a:srgbClr val="000000"/>
                </a:solidFill>
                <a:latin typeface="Calibri (Body)"/>
                <a:ea typeface="Times New Roman"/>
                <a:cs typeface="Times New Roman"/>
                <a:sym typeface="Times New Roman"/>
              </a:rPr>
              <a:t>) to provide opportunities for students.</a:t>
            </a:r>
            <a:endParaRPr lang="en-US" dirty="0">
              <a:solidFill>
                <a:srgbClr val="000000"/>
              </a:solidFill>
              <a:latin typeface="Calibri (Body)"/>
              <a:ea typeface="Times New Roman"/>
              <a:cs typeface="Times New Roman"/>
              <a:sym typeface="Times New Roman"/>
            </a:endParaRPr>
          </a:p>
          <a:p>
            <a:pPr lvl="0"/>
            <a:endParaRPr lang="en-US" dirty="0">
              <a:latin typeface="Calibri (Body)"/>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27" y="1276617"/>
            <a:ext cx="4085941" cy="269153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3193" y="1276618"/>
            <a:ext cx="4031938" cy="269153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3933" y="1293870"/>
            <a:ext cx="4006092" cy="2674279"/>
          </a:xfrm>
          <a:prstGeom prst="rect">
            <a:avLst/>
          </a:prstGeom>
        </p:spPr>
      </p:pic>
    </p:spTree>
    <p:extLst>
      <p:ext uri="{BB962C8B-B14F-4D97-AF65-F5344CB8AC3E}">
        <p14:creationId xmlns:p14="http://schemas.microsoft.com/office/powerpoint/2010/main" val="2278107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380229" y="4192440"/>
            <a:ext cx="9394166" cy="2693045"/>
          </a:xfrm>
          <a:prstGeom prst="rect">
            <a:avLst/>
          </a:prstGeom>
          <a:noFill/>
        </p:spPr>
        <p:txBody>
          <a:bodyPr wrap="square" rtlCol="0">
            <a:spAutoFit/>
          </a:bodyPr>
          <a:lstStyle/>
          <a:p>
            <a:pPr lvl="0"/>
            <a:r>
              <a:rPr lang="en-US" sz="1300" dirty="0" smtClean="0"/>
              <a:t>Willowbrook works with the Greater Oak Brook Chamber of Commerce and Economic Development Partnership to provide opportunities for students such as:</a:t>
            </a:r>
          </a:p>
          <a:p>
            <a:pPr lvl="0"/>
            <a:endParaRPr lang="en-US" sz="1300" dirty="0" smtClean="0"/>
          </a:p>
          <a:p>
            <a:pPr marL="285750" lvl="0" indent="-285750">
              <a:buFont typeface="Arial" panose="020B0604020202020204" pitchFamily="34" charset="0"/>
              <a:buChar char="•"/>
            </a:pPr>
            <a:r>
              <a:rPr lang="en-US" sz="1300" b="1" dirty="0" smtClean="0"/>
              <a:t>Chamberlain Group’s ONETeam Cares Program: </a:t>
            </a:r>
            <a:r>
              <a:rPr lang="en-US" sz="1300" dirty="0" smtClean="0"/>
              <a:t>CGI is committed to empowering the next generation of engineers by providing opportunities for students passionate about STEAM careers. In collaboration with the Greater Oak Brook Chamber of Commerce Bridge Partnership Program, CGI’s engineer volunteers mentored Willowbrook pupils in classroom sessions to develop their own smart home robots. </a:t>
            </a:r>
            <a:br>
              <a:rPr lang="en-US" sz="1300" dirty="0" smtClean="0"/>
            </a:br>
            <a:endParaRPr lang="en-US" sz="1300" dirty="0" smtClean="0"/>
          </a:p>
          <a:p>
            <a:pPr marL="285750" lvl="0" indent="-285750">
              <a:buFont typeface="Arial" panose="020B0604020202020204" pitchFamily="34" charset="0"/>
              <a:buChar char="•"/>
            </a:pPr>
            <a:r>
              <a:rPr lang="en-US" sz="1300" dirty="0" smtClean="0"/>
              <a:t>Willowbrook partnered with the chamber to develop a “near-peer” mentoring experience called the STEM Bridge Partnership Program, which matches young business professionals from the Greater Oak Brook Chamber of Commerce with students interested in pursuing in-demand Science, Technology, Engineering and Math (STEM) careers. This program had young leaders from Ace Hardware, GEA Architects, Ltd., Terracon Construction LLC, SWC Technology Partners and Northwestern Mutual working with Willowbrook students on real-life work simulations. </a:t>
            </a:r>
            <a:endParaRPr lang="en-US" sz="13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2719" y="1177647"/>
            <a:ext cx="3466927" cy="290710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9518" y="1177647"/>
            <a:ext cx="3777397" cy="2907102"/>
          </a:xfrm>
          <a:prstGeom prst="rect">
            <a:avLst/>
          </a:prstGeom>
        </p:spPr>
      </p:pic>
    </p:spTree>
    <p:extLst>
      <p:ext uri="{BB962C8B-B14F-4D97-AF65-F5344CB8AC3E}">
        <p14:creationId xmlns:p14="http://schemas.microsoft.com/office/powerpoint/2010/main" val="4071484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423358" y="4710013"/>
            <a:ext cx="9394166" cy="2031325"/>
          </a:xfrm>
          <a:prstGeom prst="rect">
            <a:avLst/>
          </a:prstGeom>
          <a:noFill/>
        </p:spPr>
        <p:txBody>
          <a:bodyPr wrap="square" rtlCol="0">
            <a:spAutoFit/>
          </a:bodyPr>
          <a:lstStyle/>
          <a:p>
            <a:pPr lvl="0"/>
            <a:r>
              <a:rPr lang="en-US" dirty="0" smtClean="0"/>
              <a:t>Last May, Addison Trail participated in SkillsUSA National Signing Day Sponsored by Klein Tools, which celebrated thousands of high school seniors throughout the U.S. who are pursuing a career in the skilled trades. The goal of that event was to help close the skills gap and raise awareness of career options in the skilled trades. Five Addison Trail seniors were recognized as they signed their letters of intent, in a style similar to National Signing Day events for student-athletes. Those students joined SWD Inc. in Addison, Automobile Mechanics’ Local 701 IAMAW, Carpenters Union Local 1889 and Painters District Council 14.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7629" y="1212152"/>
            <a:ext cx="4769993" cy="3443531"/>
          </a:xfrm>
          <a:prstGeom prst="rect">
            <a:avLst/>
          </a:prstGeom>
        </p:spPr>
      </p:pic>
    </p:spTree>
    <p:extLst>
      <p:ext uri="{BB962C8B-B14F-4D97-AF65-F5344CB8AC3E}">
        <p14:creationId xmlns:p14="http://schemas.microsoft.com/office/powerpoint/2010/main" val="1120018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72526" y="3631727"/>
            <a:ext cx="11852695" cy="3293209"/>
          </a:xfrm>
          <a:prstGeom prst="rect">
            <a:avLst/>
          </a:prstGeom>
          <a:noFill/>
        </p:spPr>
        <p:txBody>
          <a:bodyPr wrap="square" rtlCol="0">
            <a:spAutoFit/>
          </a:bodyPr>
          <a:lstStyle/>
          <a:p>
            <a:r>
              <a:rPr lang="en-US" sz="1600" dirty="0"/>
              <a:t>In </a:t>
            </a:r>
            <a:r>
              <a:rPr lang="en-US" sz="1600" dirty="0" smtClean="0"/>
              <a:t>2016, Village </a:t>
            </a:r>
            <a:r>
              <a:rPr lang="en-US" sz="1600" dirty="0"/>
              <a:t>of </a:t>
            </a:r>
            <a:r>
              <a:rPr lang="en-US" sz="1600" dirty="0" smtClean="0"/>
              <a:t>Addison Mayor Rich </a:t>
            </a:r>
            <a:r>
              <a:rPr lang="en-US" sz="1600" dirty="0" smtClean="0"/>
              <a:t>Veenstra</a:t>
            </a:r>
            <a:r>
              <a:rPr lang="en-US" sz="1600" dirty="0" smtClean="0"/>
              <a:t> brought </a:t>
            </a:r>
            <a:r>
              <a:rPr lang="en-US" sz="1600" dirty="0"/>
              <a:t>together local businesses and education institutions to work toward improving employment opportunities in the </a:t>
            </a:r>
            <a:r>
              <a:rPr lang="en-US" sz="1600" dirty="0" smtClean="0"/>
              <a:t>village. They </a:t>
            </a:r>
            <a:r>
              <a:rPr lang="en-US" sz="1600" dirty="0"/>
              <a:t>formed the Addison Workforce Development Committee, and the focus of that group is to collaborate to provide opportunities to train students and adults for jobs available in the area (as well as offer programs such as internships and job shadowing) and to develop a directory of local businesses (including contact information, open positions and skills employees need to have</a:t>
            </a:r>
            <a:r>
              <a:rPr lang="en-US" sz="1600" dirty="0" smtClean="0"/>
              <a:t>). </a:t>
            </a:r>
          </a:p>
          <a:p>
            <a:endParaRPr lang="en-US" sz="1600" dirty="0"/>
          </a:p>
          <a:p>
            <a:r>
              <a:rPr lang="en-US" sz="1600" dirty="0" smtClean="0"/>
              <a:t>In </a:t>
            </a:r>
            <a:r>
              <a:rPr lang="en-US" sz="1600" dirty="0"/>
              <a:t>June 2019, </a:t>
            </a:r>
            <a:r>
              <a:rPr lang="en-US" sz="1600" dirty="0" smtClean="0"/>
              <a:t>the committee worked with </a:t>
            </a:r>
            <a:r>
              <a:rPr lang="en-US" sz="1600" dirty="0"/>
              <a:t>College of DuPage (COD) to launch a new apprenticeship program called Project Hire-Ed. That program aims to address what business leaders believe is absent in the skills set of recent graduates and what is missing from the workforce. Project Hire-Ed participants gain full-time employment while developing job skills through college courses and work-based learning. The program is open to all ages and backgrounds, including COD students, high school students, recent high school or GED graduates, career changers, veterans and more. So far, four apprentices/students have enrolled in the program and are working with SWD Inc., Pioneer Service Inc. and Mauser Packaging Solutions. </a:t>
            </a:r>
          </a:p>
          <a:p>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1310" y="1560554"/>
            <a:ext cx="5013027" cy="1671009"/>
          </a:xfrm>
          <a:prstGeom prst="rect">
            <a:avLst/>
          </a:prstGeom>
        </p:spPr>
      </p:pic>
    </p:spTree>
    <p:extLst>
      <p:ext uri="{BB962C8B-B14F-4D97-AF65-F5344CB8AC3E}">
        <p14:creationId xmlns:p14="http://schemas.microsoft.com/office/powerpoint/2010/main" val="3396927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423358" y="5175845"/>
            <a:ext cx="9394166" cy="1477328"/>
          </a:xfrm>
          <a:prstGeom prst="rect">
            <a:avLst/>
          </a:prstGeom>
          <a:noFill/>
        </p:spPr>
        <p:txBody>
          <a:bodyPr wrap="square" rtlCol="0">
            <a:spAutoFit/>
          </a:bodyPr>
          <a:lstStyle/>
          <a:p>
            <a:pPr lvl="0"/>
            <a:r>
              <a:rPr lang="en-US" dirty="0"/>
              <a:t>The </a:t>
            </a:r>
            <a:r>
              <a:rPr lang="en-US" dirty="0" smtClean="0"/>
              <a:t>Addison Workforce Development Committee </a:t>
            </a:r>
            <a:r>
              <a:rPr lang="en-US" dirty="0"/>
              <a:t>continues to coordinate mentorship/job shadowing opportunities for high school students. In April 2019, 30 Addison Trail High School students worked with employees on actual projects in various departments at Addison industrial companies SWD Inc., The Cary Company and Pioneer Service Inc. Students also have visited and toured JD Norman Industries.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0073" y="1324291"/>
            <a:ext cx="4806348" cy="358046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8317" y="1324291"/>
            <a:ext cx="5407468" cy="3580463"/>
          </a:xfrm>
          <a:prstGeom prst="rect">
            <a:avLst/>
          </a:prstGeom>
        </p:spPr>
      </p:pic>
    </p:spTree>
    <p:extLst>
      <p:ext uri="{BB962C8B-B14F-4D97-AF65-F5344CB8AC3E}">
        <p14:creationId xmlns:p14="http://schemas.microsoft.com/office/powerpoint/2010/main" val="2847727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 y="334836"/>
            <a:ext cx="9656837" cy="842812"/>
          </a:xfrm>
        </p:spPr>
        <p:txBody>
          <a:bodyPr>
            <a:noAutofit/>
          </a:bodyPr>
          <a:lstStyle/>
          <a:p>
            <a:r>
              <a:rPr lang="en-US" sz="4000" b="1" dirty="0" smtClean="0"/>
              <a:t>Career Readiness in District 88</a:t>
            </a:r>
            <a:endParaRPr lang="en-US" sz="4000" b="1" dirty="0"/>
          </a:p>
        </p:txBody>
      </p:sp>
      <p:sp>
        <p:nvSpPr>
          <p:cNvPr id="3" name="TextBox 2"/>
          <p:cNvSpPr txBox="1"/>
          <p:nvPr/>
        </p:nvSpPr>
        <p:spPr>
          <a:xfrm>
            <a:off x="1535502" y="4848041"/>
            <a:ext cx="9394166" cy="1200329"/>
          </a:xfrm>
          <a:prstGeom prst="rect">
            <a:avLst/>
          </a:prstGeom>
          <a:noFill/>
        </p:spPr>
        <p:txBody>
          <a:bodyPr wrap="square" rtlCol="0">
            <a:spAutoFit/>
          </a:bodyPr>
          <a:lstStyle/>
          <a:p>
            <a:pPr lvl="0"/>
            <a:r>
              <a:rPr lang="en-US" dirty="0" smtClean="0"/>
              <a:t>Thank you for your continued support of District 88 and our Career Readiness efforts in manufacturing. We look forward to more partnerships in the future. </a:t>
            </a:r>
          </a:p>
          <a:p>
            <a:pPr lvl="0"/>
            <a:endParaRPr lang="en-US" dirty="0"/>
          </a:p>
          <a:p>
            <a:pPr lvl="0"/>
            <a:r>
              <a:rPr lang="en-US" dirty="0" smtClean="0"/>
              <a:t>Are there any questions?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6801" y="1272538"/>
            <a:ext cx="3430927" cy="3413637"/>
          </a:xfrm>
          <a:prstGeom prst="rect">
            <a:avLst/>
          </a:prstGeom>
        </p:spPr>
      </p:pic>
    </p:spTree>
    <p:extLst>
      <p:ext uri="{BB962C8B-B14F-4D97-AF65-F5344CB8AC3E}">
        <p14:creationId xmlns:p14="http://schemas.microsoft.com/office/powerpoint/2010/main" val="58622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773</Words>
  <Application>Microsoft Office PowerPoint</Application>
  <PresentationFormat>Widescreen</PresentationFormat>
  <Paragraphs>32</Paragraphs>
  <Slides>9</Slides>
  <Notes>0</Notes>
  <HiddenSlides>8</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6" baseType="lpstr">
      <vt:lpstr>Arial</vt:lpstr>
      <vt:lpstr>Calibri</vt:lpstr>
      <vt:lpstr>Calibri (Body)</vt:lpstr>
      <vt:lpstr>Calibri Light</vt:lpstr>
      <vt:lpstr>Times New Roman</vt:lpstr>
      <vt:lpstr>Office Theme</vt:lpstr>
      <vt:lpstr>Acrobat Document</vt:lpstr>
      <vt:lpstr>DuPage High School District 88</vt:lpstr>
      <vt:lpstr>Career Readiness in District 88</vt:lpstr>
      <vt:lpstr>Career Readiness in District 88</vt:lpstr>
      <vt:lpstr>Career Readiness in District 88</vt:lpstr>
      <vt:lpstr>Career Readiness in District 88</vt:lpstr>
      <vt:lpstr>Career Readiness in District 88</vt:lpstr>
      <vt:lpstr>Career Readiness in District 88</vt:lpstr>
      <vt:lpstr>Career Readiness in District 88</vt:lpstr>
      <vt:lpstr>Career Readiness in District 88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Readiness in District 88</dc:title>
  <dc:creator>Dani Brink</dc:creator>
  <cp:lastModifiedBy>Dani Brink</cp:lastModifiedBy>
  <cp:revision>66</cp:revision>
  <dcterms:created xsi:type="dcterms:W3CDTF">2019-10-21T00:12:55Z</dcterms:created>
  <dcterms:modified xsi:type="dcterms:W3CDTF">2019-10-22T17:46:33Z</dcterms:modified>
</cp:coreProperties>
</file>