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9"/>
  </p:notesMasterIdLst>
  <p:sldIdLst>
    <p:sldId id="256" r:id="rId2"/>
    <p:sldId id="262" r:id="rId3"/>
    <p:sldId id="264" r:id="rId4"/>
    <p:sldId id="260" r:id="rId5"/>
    <p:sldId id="265" r:id="rId6"/>
    <p:sldId id="261" r:id="rId7"/>
    <p:sldId id="266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39362A-9FCD-4CA0-907B-709DF8EB8559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AC9C6-FA5F-41FD-A479-B627FECD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445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93819" lvl="0" indent="-174982">
              <a:buFont typeface="Arial" panose="020B0604020202020204" pitchFamily="34" charset="0"/>
              <a:buChar char="•"/>
            </a:pPr>
            <a:r>
              <a:rPr lang="en-US" baseline="0" dirty="0" smtClean="0"/>
              <a:t>CI is NOT new</a:t>
            </a:r>
          </a:p>
          <a:p>
            <a:pPr marL="193819" lvl="0" indent="-174982">
              <a:buFont typeface="Arial" panose="020B0604020202020204" pitchFamily="34" charset="0"/>
              <a:buChar char="•"/>
            </a:pPr>
            <a:r>
              <a:rPr lang="en-US" baseline="0" dirty="0" smtClean="0"/>
              <a:t>It’s meant to build on previously existing work and to be coordinated and collaborative</a:t>
            </a:r>
            <a:endParaRPr lang="en-US" dirty="0" smtClean="0"/>
          </a:p>
          <a:p>
            <a:pPr marL="174982" indent="-174982">
              <a:buFont typeface="Arial" panose="020B0604020202020204" pitchFamily="34" charset="0"/>
              <a:buChar char="•"/>
            </a:pPr>
            <a:r>
              <a:rPr lang="en-US" dirty="0" smtClean="0"/>
              <a:t>What is new</a:t>
            </a:r>
            <a:r>
              <a:rPr lang="en-US" baseline="0" dirty="0" smtClean="0"/>
              <a:t> about it is that it organizes and structures what we already know and do.</a:t>
            </a:r>
          </a:p>
          <a:p>
            <a:pPr marL="641600" lvl="1" indent="-174982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909E0-94C3-DD44-80BF-0CA77505024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38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Collective Impact Examples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55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88869" y="1532709"/>
            <a:ext cx="795963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tx2"/>
                </a:solidFill>
              </a:rPr>
              <a:t>Collective Impact is “the commitment of a group of organizations from different sectors to a common agenda for solving a specific social problem, </a:t>
            </a:r>
            <a:r>
              <a:rPr lang="en-US" sz="3200" dirty="0"/>
              <a:t>using a structured form of collaboration.”</a:t>
            </a:r>
          </a:p>
        </p:txBody>
      </p:sp>
    </p:spTree>
    <p:extLst>
      <p:ext uri="{BB962C8B-B14F-4D97-AF65-F5344CB8AC3E}">
        <p14:creationId xmlns:p14="http://schemas.microsoft.com/office/powerpoint/2010/main" val="4011187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97280" y="152400"/>
            <a:ext cx="81163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en-US" sz="2800" b="1" cap="small" dirty="0" smtClean="0">
                <a:solidFill>
                  <a:schemeClr val="tx2"/>
                </a:solidFill>
                <a:latin typeface="Arial" charset="0"/>
              </a:rPr>
              <a:t>Collective </a:t>
            </a:r>
            <a:r>
              <a:rPr lang="en-US" altLang="en-US" sz="2800" b="1" cap="small" dirty="0">
                <a:solidFill>
                  <a:schemeClr val="tx2"/>
                </a:solidFill>
                <a:latin typeface="Arial" charset="0"/>
              </a:rPr>
              <a:t>Impact – 5 Conditions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79270" y="1062446"/>
            <a:ext cx="2928824" cy="12605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1482290" y="1229955"/>
            <a:ext cx="20042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/>
              <a:t>Specialized</a:t>
            </a:r>
          </a:p>
          <a:p>
            <a:pPr algn="ctr"/>
            <a:r>
              <a:rPr lang="en-CA" sz="2000" dirty="0"/>
              <a:t>Agendas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79270" y="2070558"/>
            <a:ext cx="2928824" cy="1260562"/>
          </a:xfrm>
          <a:prstGeom prst="round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9" name="Rounded Rectangle 8"/>
          <p:cNvSpPr/>
          <p:nvPr/>
        </p:nvSpPr>
        <p:spPr>
          <a:xfrm>
            <a:off x="679270" y="3078670"/>
            <a:ext cx="2928824" cy="1260562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0" name="Rounded Rectangle 9"/>
          <p:cNvSpPr/>
          <p:nvPr/>
        </p:nvSpPr>
        <p:spPr>
          <a:xfrm>
            <a:off x="679270" y="4086782"/>
            <a:ext cx="2928824" cy="126056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1" name="Rounded Rectangle 10"/>
          <p:cNvSpPr/>
          <p:nvPr/>
        </p:nvSpPr>
        <p:spPr>
          <a:xfrm>
            <a:off x="679270" y="5094894"/>
            <a:ext cx="2928824" cy="1260562"/>
          </a:xfrm>
          <a:prstGeom prst="round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2" name="TextBox 11"/>
          <p:cNvSpPr txBox="1"/>
          <p:nvPr/>
        </p:nvSpPr>
        <p:spPr>
          <a:xfrm>
            <a:off x="1068078" y="2250261"/>
            <a:ext cx="24693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/>
              <a:t>Fragmented</a:t>
            </a:r>
          </a:p>
          <a:p>
            <a:pPr algn="ctr"/>
            <a:r>
              <a:rPr lang="en-CA" sz="2000" dirty="0"/>
              <a:t>Measurements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08092" y="3330381"/>
            <a:ext cx="21998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/>
              <a:t>Independent</a:t>
            </a:r>
          </a:p>
          <a:p>
            <a:pPr algn="ctr"/>
            <a:r>
              <a:rPr lang="en-CA" sz="2000" dirty="0"/>
              <a:t>Activities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90007" y="4290873"/>
            <a:ext cx="26692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/>
              <a:t>Sporadic</a:t>
            </a:r>
          </a:p>
          <a:p>
            <a:pPr algn="ctr"/>
            <a:r>
              <a:rPr lang="en-CA" sz="2000" dirty="0"/>
              <a:t>Communication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86798" y="5311179"/>
            <a:ext cx="2223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/>
              <a:t>Unsupported</a:t>
            </a:r>
          </a:p>
          <a:p>
            <a:pPr algn="ctr"/>
            <a:r>
              <a:rPr lang="en-CA" sz="2000" dirty="0"/>
              <a:t>Efforts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6223886" y="1062446"/>
            <a:ext cx="2928824" cy="12605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7" name="Rounded Rectangle 16"/>
          <p:cNvSpPr/>
          <p:nvPr/>
        </p:nvSpPr>
        <p:spPr>
          <a:xfrm>
            <a:off x="6223886" y="2070558"/>
            <a:ext cx="2928824" cy="126056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8" name="Rounded Rectangle 17"/>
          <p:cNvSpPr/>
          <p:nvPr/>
        </p:nvSpPr>
        <p:spPr>
          <a:xfrm>
            <a:off x="6223886" y="3078670"/>
            <a:ext cx="2928824" cy="1260562"/>
          </a:xfrm>
          <a:prstGeom prst="roundRect">
            <a:avLst/>
          </a:prstGeom>
          <a:solidFill>
            <a:srgbClr val="92D050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9" name="Rounded Rectangle 18"/>
          <p:cNvSpPr/>
          <p:nvPr/>
        </p:nvSpPr>
        <p:spPr>
          <a:xfrm>
            <a:off x="6223886" y="4086782"/>
            <a:ext cx="2928824" cy="126056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0" name="Rounded Rectangle 19"/>
          <p:cNvSpPr/>
          <p:nvPr/>
        </p:nvSpPr>
        <p:spPr>
          <a:xfrm>
            <a:off x="6223886" y="5094894"/>
            <a:ext cx="2928824" cy="1260562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1" name="Right Arrow 20"/>
          <p:cNvSpPr/>
          <p:nvPr/>
        </p:nvSpPr>
        <p:spPr>
          <a:xfrm>
            <a:off x="3608094" y="1575103"/>
            <a:ext cx="2636175" cy="3878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2" name="Right Arrow 21"/>
          <p:cNvSpPr/>
          <p:nvPr/>
        </p:nvSpPr>
        <p:spPr>
          <a:xfrm>
            <a:off x="3608094" y="2511207"/>
            <a:ext cx="2636175" cy="387865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3" name="Right Arrow 22"/>
          <p:cNvSpPr/>
          <p:nvPr/>
        </p:nvSpPr>
        <p:spPr>
          <a:xfrm>
            <a:off x="3608094" y="3591327"/>
            <a:ext cx="2636175" cy="387865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4" name="Right Arrow 23"/>
          <p:cNvSpPr/>
          <p:nvPr/>
        </p:nvSpPr>
        <p:spPr>
          <a:xfrm>
            <a:off x="3608094" y="4671447"/>
            <a:ext cx="2615792" cy="387865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5" name="Right Arrow 24"/>
          <p:cNvSpPr/>
          <p:nvPr/>
        </p:nvSpPr>
        <p:spPr>
          <a:xfrm>
            <a:off x="3608094" y="5679559"/>
            <a:ext cx="2636175" cy="387865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6" name="TextBox 25"/>
          <p:cNvSpPr txBox="1"/>
          <p:nvPr/>
        </p:nvSpPr>
        <p:spPr>
          <a:xfrm>
            <a:off x="7314428" y="1272056"/>
            <a:ext cx="17043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/>
              <a:t>Common </a:t>
            </a:r>
          </a:p>
          <a:p>
            <a:pPr algn="ctr"/>
            <a:r>
              <a:rPr lang="en-CA" sz="2000" dirty="0"/>
              <a:t>Agenda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758917" y="2275228"/>
            <a:ext cx="232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/>
              <a:t>Shared</a:t>
            </a:r>
          </a:p>
          <a:p>
            <a:pPr algn="ctr"/>
            <a:r>
              <a:rPr lang="en-CA" sz="2000" dirty="0"/>
              <a:t>Measurement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57273" y="3009527"/>
            <a:ext cx="21053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/>
              <a:t>Mutually </a:t>
            </a:r>
          </a:p>
          <a:p>
            <a:pPr algn="ctr"/>
            <a:r>
              <a:rPr lang="en-CA" sz="2000" dirty="0"/>
              <a:t>Reinforcing </a:t>
            </a:r>
          </a:p>
          <a:p>
            <a:pPr algn="ctr"/>
            <a:r>
              <a:rPr lang="en-CA" sz="2000" dirty="0"/>
              <a:t>Activities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455034" y="4296392"/>
            <a:ext cx="26692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/>
              <a:t>Continuous</a:t>
            </a:r>
          </a:p>
          <a:p>
            <a:pPr algn="ctr"/>
            <a:r>
              <a:rPr lang="en-CA" sz="2000" dirty="0"/>
              <a:t>Communication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895704" y="5293989"/>
            <a:ext cx="22259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/>
              <a:t>Backbone</a:t>
            </a:r>
          </a:p>
          <a:p>
            <a:pPr algn="ctr"/>
            <a:r>
              <a:rPr lang="en-CA" sz="2000" dirty="0"/>
              <a:t>Organization</a:t>
            </a: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1840780" y="6500296"/>
            <a:ext cx="2619461" cy="26204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000" i="1" dirty="0">
                <a:solidFill>
                  <a:prstClr val="black"/>
                </a:solidFill>
                <a:latin typeface="Arial"/>
                <a:cs typeface="Arial"/>
              </a:rPr>
              <a:t>Source: Tamarack</a:t>
            </a:r>
          </a:p>
        </p:txBody>
      </p:sp>
    </p:spTree>
    <p:extLst>
      <p:ext uri="{BB962C8B-B14F-4D97-AF65-F5344CB8AC3E}">
        <p14:creationId xmlns:p14="http://schemas.microsoft.com/office/powerpoint/2010/main" val="3991996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 School Wellness Coalition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14994"/>
            <a:ext cx="8596668" cy="5050972"/>
          </a:xfrm>
        </p:spPr>
        <p:txBody>
          <a:bodyPr>
            <a:noAutofit/>
          </a:bodyPr>
          <a:lstStyle/>
          <a:p>
            <a:r>
              <a:rPr lang="en-US" sz="2400" dirty="0" smtClean="0"/>
              <a:t>Started - 2014</a:t>
            </a:r>
          </a:p>
          <a:p>
            <a:r>
              <a:rPr lang="en-US" sz="2400" dirty="0" smtClean="0"/>
              <a:t>Backbone Organization | Continuity &amp; Focus - .5 FTE </a:t>
            </a:r>
          </a:p>
          <a:p>
            <a:r>
              <a:rPr lang="en-US" sz="2400" dirty="0" smtClean="0"/>
              <a:t>25 Partners</a:t>
            </a:r>
          </a:p>
          <a:p>
            <a:r>
              <a:rPr lang="en-US" sz="2400" dirty="0" smtClean="0"/>
              <a:t>15 Steering Committee Members </a:t>
            </a:r>
          </a:p>
          <a:p>
            <a:pPr lvl="1"/>
            <a:r>
              <a:rPr lang="en-US" sz="2200" dirty="0" smtClean="0"/>
              <a:t>Monthly conference calls – 30 minutes</a:t>
            </a:r>
          </a:p>
          <a:p>
            <a:pPr lvl="1"/>
            <a:r>
              <a:rPr lang="en-US" sz="2200" dirty="0" smtClean="0"/>
              <a:t>Annual in-person working session</a:t>
            </a:r>
          </a:p>
          <a:p>
            <a:r>
              <a:rPr lang="en-US" sz="2400" dirty="0" smtClean="0"/>
              <a:t>Coordinated Action Committee &amp; Evaluation Committee</a:t>
            </a:r>
          </a:p>
          <a:p>
            <a:pPr lvl="1"/>
            <a:r>
              <a:rPr lang="en-US" sz="2200" dirty="0" smtClean="0"/>
              <a:t>5 to 10 members </a:t>
            </a:r>
            <a:r>
              <a:rPr lang="en-US" sz="2200" dirty="0"/>
              <a:t>e</a:t>
            </a:r>
            <a:r>
              <a:rPr lang="en-US" sz="2200" dirty="0" smtClean="0"/>
              <a:t>ach </a:t>
            </a:r>
          </a:p>
          <a:p>
            <a:pPr lvl="1"/>
            <a:r>
              <a:rPr lang="en-US" sz="2200" dirty="0" smtClean="0"/>
              <a:t>Monthly conference calls</a:t>
            </a:r>
          </a:p>
          <a:p>
            <a:pPr lvl="1"/>
            <a:r>
              <a:rPr lang="en-US" sz="2200" dirty="0" smtClean="0"/>
              <a:t>Annual in-person working session</a:t>
            </a:r>
          </a:p>
        </p:txBody>
      </p:sp>
    </p:spTree>
    <p:extLst>
      <p:ext uri="{BB962C8B-B14F-4D97-AF65-F5344CB8AC3E}">
        <p14:creationId xmlns:p14="http://schemas.microsoft.com/office/powerpoint/2010/main" val="3076513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 School Wellness Coalition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15291"/>
            <a:ext cx="8596668" cy="4526072"/>
          </a:xfrm>
        </p:spPr>
        <p:txBody>
          <a:bodyPr>
            <a:noAutofit/>
          </a:bodyPr>
          <a:lstStyle/>
          <a:p>
            <a:r>
              <a:rPr lang="en-US" sz="2800" dirty="0" smtClean="0"/>
              <a:t>Strategic Plan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Funding for Data Pilot Project – 2 ½ Years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Joint Fundraising Efforts Underway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Coordinating Partners’ Work – Begin in 2017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37354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Addison Early Childhood Collaborative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71451"/>
            <a:ext cx="8596668" cy="536448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Formed in 2012  </a:t>
            </a:r>
          </a:p>
          <a:p>
            <a:pPr lvl="1"/>
            <a:r>
              <a:rPr lang="en-US" sz="2600" dirty="0" smtClean="0"/>
              <a:t>ASD4 </a:t>
            </a:r>
          </a:p>
          <a:p>
            <a:pPr lvl="1"/>
            <a:r>
              <a:rPr lang="en-US" sz="2600" dirty="0" smtClean="0"/>
              <a:t>Metropolitan Family </a:t>
            </a:r>
            <a:r>
              <a:rPr lang="en-US" sz="2600" dirty="0" err="1" smtClean="0"/>
              <a:t>Svcs</a:t>
            </a:r>
            <a:r>
              <a:rPr lang="en-US" sz="2600" dirty="0" smtClean="0"/>
              <a:t>. </a:t>
            </a:r>
          </a:p>
          <a:p>
            <a:pPr lvl="1"/>
            <a:r>
              <a:rPr lang="en-US" sz="2600" dirty="0" smtClean="0"/>
              <a:t>Library</a:t>
            </a:r>
          </a:p>
          <a:p>
            <a:pPr lvl="1"/>
            <a:r>
              <a:rPr lang="en-US" sz="2600" dirty="0" smtClean="0"/>
              <a:t>YWCA </a:t>
            </a:r>
          </a:p>
          <a:p>
            <a:pPr lvl="1"/>
            <a:r>
              <a:rPr lang="en-US" sz="2600" dirty="0" smtClean="0"/>
              <a:t>Health Dept. </a:t>
            </a:r>
          </a:p>
          <a:p>
            <a:pPr lvl="1"/>
            <a:r>
              <a:rPr lang="en-US" sz="2600" dirty="0" smtClean="0"/>
              <a:t>+8 Others</a:t>
            </a:r>
          </a:p>
          <a:p>
            <a:r>
              <a:rPr lang="en-US" sz="2800" dirty="0" smtClean="0"/>
              <a:t>Funded in 2014 | Backbone Organization – &lt;1 FTE</a:t>
            </a:r>
          </a:p>
          <a:p>
            <a:r>
              <a:rPr lang="en-US" sz="2800" dirty="0" smtClean="0"/>
              <a:t>Steering Committee – every two months</a:t>
            </a:r>
          </a:p>
          <a:p>
            <a:pPr lvl="1"/>
            <a:r>
              <a:rPr lang="en-US" sz="2600" dirty="0" smtClean="0"/>
              <a:t>Community Change Training in 2016</a:t>
            </a:r>
          </a:p>
          <a:p>
            <a:pPr lvl="2"/>
            <a:r>
              <a:rPr lang="en-US" sz="2600" dirty="0" smtClean="0"/>
              <a:t>System Scan</a:t>
            </a:r>
          </a:p>
          <a:p>
            <a:pPr lvl="2"/>
            <a:r>
              <a:rPr lang="en-US" sz="2600" dirty="0" smtClean="0"/>
              <a:t>2-year Operating Plan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460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Addison Early Childhood Collaborative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71451"/>
            <a:ext cx="8596668" cy="5364480"/>
          </a:xfrm>
        </p:spPr>
        <p:txBody>
          <a:bodyPr>
            <a:normAutofit/>
          </a:bodyPr>
          <a:lstStyle/>
          <a:p>
            <a:r>
              <a:rPr lang="en-US" sz="2300" dirty="0" smtClean="0"/>
              <a:t>Work Groups – meet monthly</a:t>
            </a:r>
          </a:p>
          <a:p>
            <a:pPr lvl="1"/>
            <a:r>
              <a:rPr lang="en-US" sz="2300" dirty="0" smtClean="0"/>
              <a:t>Parent and Family Engagement</a:t>
            </a:r>
          </a:p>
          <a:p>
            <a:pPr lvl="2"/>
            <a:r>
              <a:rPr lang="en-US" sz="2300" dirty="0" smtClean="0"/>
              <a:t>Annual Community Resource Fair </a:t>
            </a:r>
          </a:p>
          <a:p>
            <a:pPr lvl="2"/>
            <a:r>
              <a:rPr lang="en-US" sz="2300" dirty="0" smtClean="0"/>
              <a:t>Resource Guide (new work)</a:t>
            </a:r>
          </a:p>
          <a:p>
            <a:pPr lvl="2"/>
            <a:r>
              <a:rPr lang="en-US" sz="2300" dirty="0" smtClean="0"/>
              <a:t>Kindergarten University</a:t>
            </a:r>
          </a:p>
          <a:p>
            <a:pPr lvl="1"/>
            <a:r>
              <a:rPr lang="en-US" sz="2300" dirty="0" smtClean="0"/>
              <a:t>Early Childhood Alignment &amp; Coordination</a:t>
            </a:r>
          </a:p>
          <a:p>
            <a:pPr lvl="2"/>
            <a:r>
              <a:rPr lang="en-US" sz="2300" dirty="0" smtClean="0"/>
              <a:t>Kindergarten Symposium</a:t>
            </a:r>
          </a:p>
          <a:p>
            <a:pPr lvl="2"/>
            <a:r>
              <a:rPr lang="en-US" sz="2300" dirty="0" smtClean="0"/>
              <a:t>Community Breakfast</a:t>
            </a:r>
          </a:p>
          <a:p>
            <a:pPr lvl="1"/>
            <a:r>
              <a:rPr lang="en-US" sz="2300" dirty="0" smtClean="0"/>
              <a:t>Data</a:t>
            </a:r>
          </a:p>
          <a:p>
            <a:pPr lvl="2"/>
            <a:r>
              <a:rPr lang="en-US" sz="2300" dirty="0" smtClean="0"/>
              <a:t>Common Metrics &amp; </a:t>
            </a:r>
            <a:r>
              <a:rPr lang="en-US" sz="2300" dirty="0"/>
              <a:t>T</a:t>
            </a:r>
            <a:r>
              <a:rPr lang="en-US" sz="2300" dirty="0" smtClean="0"/>
              <a:t>racking (started late 2016)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31051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464</TotalTime>
  <Words>269</Words>
  <Application>Microsoft Office PowerPoint</Application>
  <PresentationFormat>Widescreen</PresentationFormat>
  <Paragraphs>72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Trebuchet MS</vt:lpstr>
      <vt:lpstr>Wingdings 3</vt:lpstr>
      <vt:lpstr>Facet</vt:lpstr>
      <vt:lpstr>Collective Impact Examples</vt:lpstr>
      <vt:lpstr>PowerPoint Presentation</vt:lpstr>
      <vt:lpstr>PowerPoint Presentation</vt:lpstr>
      <vt:lpstr>National School Wellness Coalition</vt:lpstr>
      <vt:lpstr>National School Wellness Coalition</vt:lpstr>
      <vt:lpstr>Addison Early Childhood Collaborative</vt:lpstr>
      <vt:lpstr>Addison Early Childhood Collaborative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Collective Impact Examples</dc:title>
  <dc:creator>Haley, Mary</dc:creator>
  <cp:lastModifiedBy>Dani Brink</cp:lastModifiedBy>
  <cp:revision>25</cp:revision>
  <dcterms:created xsi:type="dcterms:W3CDTF">2017-01-26T19:45:11Z</dcterms:created>
  <dcterms:modified xsi:type="dcterms:W3CDTF">2017-02-12T21:10:46Z</dcterms:modified>
</cp:coreProperties>
</file>