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9" r:id="rId2"/>
    <p:sldId id="259" r:id="rId3"/>
    <p:sldId id="261" r:id="rId4"/>
    <p:sldId id="262" r:id="rId5"/>
    <p:sldId id="264" r:id="rId6"/>
    <p:sldId id="267" r:id="rId7"/>
    <p:sldId id="263" r:id="rId8"/>
    <p:sldId id="271" r:id="rId9"/>
    <p:sldId id="270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8A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3132" autoAdjust="0"/>
  </p:normalViewPr>
  <p:slideViewPr>
    <p:cSldViewPr>
      <p:cViewPr varScale="1">
        <p:scale>
          <a:sx n="71" d="100"/>
          <a:sy n="71" d="100"/>
        </p:scale>
        <p:origin x="4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523CF8-8CA6-412F-9132-7156336C96DB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1CB154-0FB8-4882-9701-D0E65AD38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629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4830A-55E1-477F-B7A5-0A6D11EDEE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598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1CB154-0FB8-4882-9701-D0E65AD385D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39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1CB154-0FB8-4882-9701-D0E65AD385D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955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1CB154-0FB8-4882-9701-D0E65AD385D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5113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1CB154-0FB8-4882-9701-D0E65AD385D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8119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1CB154-0FB8-4882-9701-D0E65AD385D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9861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1CB154-0FB8-4882-9701-D0E65AD385D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47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D781-11BE-46C5-A6BF-F8E91B65C282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01C2-D806-4AE7-BEE9-32BF128EE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148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D781-11BE-46C5-A6BF-F8E91B65C282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01C2-D806-4AE7-BEE9-32BF128EE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671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D781-11BE-46C5-A6BF-F8E91B65C282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01C2-D806-4AE7-BEE9-32BF128EE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005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D781-11BE-46C5-A6BF-F8E91B65C282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01C2-D806-4AE7-BEE9-32BF128EE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D781-11BE-46C5-A6BF-F8E91B65C282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01C2-D806-4AE7-BEE9-32BF128EE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803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D781-11BE-46C5-A6BF-F8E91B65C282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01C2-D806-4AE7-BEE9-32BF128EE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56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D781-11BE-46C5-A6BF-F8E91B65C282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01C2-D806-4AE7-BEE9-32BF128EE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643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D781-11BE-46C5-A6BF-F8E91B65C282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01C2-D806-4AE7-BEE9-32BF128EE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852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D781-11BE-46C5-A6BF-F8E91B65C282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01C2-D806-4AE7-BEE9-32BF128EE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135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D781-11BE-46C5-A6BF-F8E91B65C282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01C2-D806-4AE7-BEE9-32BF128EE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472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D781-11BE-46C5-A6BF-F8E91B65C282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01C2-D806-4AE7-BEE9-32BF128EE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49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BD781-11BE-46C5-A6BF-F8E91B65C282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101C2-D806-4AE7-BEE9-32BF128EE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169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tiff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Document 5"/>
          <p:cNvSpPr/>
          <p:nvPr/>
        </p:nvSpPr>
        <p:spPr>
          <a:xfrm rot="10800000">
            <a:off x="-2" y="4800599"/>
            <a:ext cx="9144000" cy="4947139"/>
          </a:xfrm>
          <a:prstGeom prst="flowChartDocument">
            <a:avLst/>
          </a:prstGeom>
          <a:solidFill>
            <a:srgbClr val="AF9B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SA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5000" y="95173800"/>
            <a:ext cx="2570162" cy="2570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76199"/>
            <a:ext cx="2819400" cy="2819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897" y="5611743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i="1" dirty="0" smtClean="0">
                <a:latin typeface="Impact" panose="020B0806030902050204" pitchFamily="34" charset="0"/>
              </a:rPr>
              <a:t>Community Care from Cradle to Career</a:t>
            </a:r>
            <a:endParaRPr lang="en-US" sz="2800" i="1" dirty="0">
              <a:latin typeface="Impact" panose="020B080603090205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9401" y="2057400"/>
            <a:ext cx="5753099" cy="2057400"/>
          </a:xfrm>
        </p:spPr>
        <p:txBody>
          <a:bodyPr>
            <a:normAutofit fontScale="90000"/>
          </a:bodyPr>
          <a:lstStyle/>
          <a:p>
            <a:r>
              <a:rPr lang="en-US" sz="3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Oak Park – River Forest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b="1" dirty="0">
                <a:solidFill>
                  <a:srgbClr val="1F428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Success of All Youth</a:t>
            </a:r>
            <a:r>
              <a:rPr lang="en-US" dirty="0">
                <a:solidFill>
                  <a:srgbClr val="1F4287"/>
                </a:solidFill>
              </a:rPr>
              <a:t/>
            </a:r>
            <a:br>
              <a:rPr lang="en-US" dirty="0">
                <a:solidFill>
                  <a:srgbClr val="1F4287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15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SAY’s Initiatives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1676400"/>
            <a:ext cx="3429000" cy="990600"/>
          </a:xfrm>
        </p:spPr>
        <p:txBody>
          <a:bodyPr/>
          <a:lstStyle/>
          <a:p>
            <a:pPr marL="0" indent="0" algn="r">
              <a:buNone/>
            </a:pPr>
            <a:r>
              <a:rPr lang="en-US" dirty="0" smtClean="0"/>
              <a:t>Out-of-School-Time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4114800"/>
            <a:ext cx="3429000" cy="990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n-US" dirty="0" smtClean="0"/>
              <a:t>Neighbors Knowing Neighbors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pic>
        <p:nvPicPr>
          <p:cNvPr id="1028" name="Picture 4" descr="Image result for latch key ki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23" y="1219200"/>
            <a:ext cx="3147753" cy="2364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neighbors knowing neighbo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521682"/>
            <a:ext cx="3967209" cy="272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43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57200"/>
            <a:ext cx="7213600" cy="5410200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90143" y="6225186"/>
            <a:ext cx="631752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1" u="none" strike="noStrike" cap="none" normalizeH="0" baseline="0" dirty="0" smtClean="0">
                <a:ln>
                  <a:noFill/>
                </a:ln>
                <a:solidFill>
                  <a:srgbClr val="9B828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Success of ALL Youth is part of the Oak Park-River Forest Community Foundation family.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9B828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743" y="6148940"/>
            <a:ext cx="549275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06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00743" y="293914"/>
            <a:ext cx="8229600" cy="1143000"/>
          </a:xfrm>
        </p:spPr>
        <p:txBody>
          <a:bodyPr/>
          <a:lstStyle/>
          <a:p>
            <a:r>
              <a:rPr lang="en-US" dirty="0" smtClean="0"/>
              <a:t>What is SAY?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29391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What SAY</a:t>
            </a:r>
            <a:r>
              <a:rPr lang="en-US" dirty="0" smtClean="0">
                <a:solidFill>
                  <a:srgbClr val="FF0000"/>
                </a:solidFill>
              </a:rPr>
              <a:t> isn’t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1026" name="Picture 2" descr="Image result for community program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36914"/>
            <a:ext cx="3657600" cy="184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single tree versus fores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57" y="4043118"/>
            <a:ext cx="3806825" cy="258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granto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395867"/>
            <a:ext cx="3122954" cy="295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657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Image result for data driven decision mak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762298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SAY Doing?</a:t>
            </a:r>
            <a:endParaRPr lang="en-US" dirty="0"/>
          </a:p>
        </p:txBody>
      </p:sp>
      <p:pic>
        <p:nvPicPr>
          <p:cNvPr id="2050" name="Picture 2" descr="Image result for working in silo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95400"/>
            <a:ext cx="2895600" cy="2494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587443"/>
            <a:ext cx="3724275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658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SAY </a:t>
            </a:r>
            <a:r>
              <a:rPr lang="en-US" dirty="0"/>
              <a:t>D</a:t>
            </a:r>
            <a:r>
              <a:rPr lang="en-US" dirty="0" smtClean="0"/>
              <a:t>oing? </a:t>
            </a:r>
            <a:r>
              <a:rPr lang="en-US" dirty="0"/>
              <a:t>c</a:t>
            </a:r>
            <a:r>
              <a:rPr lang="en-US" dirty="0" smtClean="0"/>
              <a:t>ont.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362200" y="1981200"/>
            <a:ext cx="3841005" cy="3841007"/>
            <a:chOff x="2362200" y="1981200"/>
            <a:chExt cx="3841005" cy="3841007"/>
          </a:xfrm>
        </p:grpSpPr>
        <p:pic>
          <p:nvPicPr>
            <p:cNvPr id="4" name="Picture 9" descr="Image result for continuous improvemen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200" y="1981200"/>
              <a:ext cx="3841005" cy="38410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Oval 4"/>
            <p:cNvSpPr/>
            <p:nvPr/>
          </p:nvSpPr>
          <p:spPr>
            <a:xfrm>
              <a:off x="3482602" y="3101603"/>
              <a:ext cx="1600200" cy="1600200"/>
            </a:xfrm>
            <a:prstGeom prst="ellipse">
              <a:avLst/>
            </a:prstGeom>
            <a:solidFill>
              <a:srgbClr val="3C8A2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/>
                <a:t>CHILD</a:t>
              </a:r>
              <a:endParaRPr lang="en-US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18225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23344" y="3808423"/>
            <a:ext cx="8763000" cy="3049577"/>
            <a:chOff x="317724" y="3844242"/>
            <a:chExt cx="8538046" cy="2724413"/>
          </a:xfrm>
        </p:grpSpPr>
        <p:sp>
          <p:nvSpPr>
            <p:cNvPr id="5" name="TextBox 4"/>
            <p:cNvSpPr txBox="1"/>
            <p:nvPr/>
          </p:nvSpPr>
          <p:spPr>
            <a:xfrm>
              <a:off x="317724" y="4169918"/>
              <a:ext cx="151086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>
                <a:solidFill>
                  <a:schemeClr val="accent6"/>
                </a:solidFill>
              </a:endParaRPr>
            </a:p>
            <a:p>
              <a:pPr algn="ctr"/>
              <a:endParaRPr lang="en-US" dirty="0">
                <a:solidFill>
                  <a:schemeClr val="accent6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28586" y="4169918"/>
              <a:ext cx="1219200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>
                <a:solidFill>
                  <a:schemeClr val="accent6"/>
                </a:solidFill>
              </a:endParaRPr>
            </a:p>
            <a:p>
              <a:pPr algn="ctr"/>
              <a:endParaRPr lang="en-US" dirty="0">
                <a:solidFill>
                  <a:schemeClr val="accent6"/>
                </a:solidFill>
              </a:endParaRPr>
            </a:p>
            <a:p>
              <a:pPr algn="ctr"/>
              <a:endParaRPr lang="en-US" dirty="0">
                <a:solidFill>
                  <a:schemeClr val="accent6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200186" y="4169918"/>
              <a:ext cx="1219200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>
                <a:solidFill>
                  <a:schemeClr val="accent6"/>
                </a:solidFill>
              </a:endParaRPr>
            </a:p>
            <a:p>
              <a:pPr algn="ctr"/>
              <a:endParaRPr lang="en-US" dirty="0">
                <a:solidFill>
                  <a:schemeClr val="accent6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55869" y="4219655"/>
              <a:ext cx="1219200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>
                <a:solidFill>
                  <a:schemeClr val="accent6"/>
                </a:solidFill>
              </a:endParaRPr>
            </a:p>
            <a:p>
              <a:pPr algn="ctr"/>
              <a:endParaRPr lang="en-US" dirty="0">
                <a:solidFill>
                  <a:schemeClr val="accent6"/>
                </a:solidFill>
              </a:endParaRPr>
            </a:p>
            <a:p>
              <a:pPr algn="ctr"/>
              <a:endParaRPr lang="en-US" dirty="0">
                <a:solidFill>
                  <a:schemeClr val="accent6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95786" y="4189358"/>
              <a:ext cx="1219200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>
                <a:solidFill>
                  <a:schemeClr val="accent6"/>
                </a:solidFill>
              </a:endParaRPr>
            </a:p>
            <a:p>
              <a:pPr algn="ctr"/>
              <a:endParaRPr lang="en-US" dirty="0">
                <a:solidFill>
                  <a:schemeClr val="accent6"/>
                </a:solidFill>
              </a:endParaRPr>
            </a:p>
            <a:p>
              <a:pPr algn="ctr"/>
              <a:endParaRPr lang="en-US" dirty="0">
                <a:solidFill>
                  <a:schemeClr val="accent6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314986" y="4189358"/>
              <a:ext cx="1219200" cy="12003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>
                <a:solidFill>
                  <a:schemeClr val="accent6"/>
                </a:solidFill>
              </a:endParaRPr>
            </a:p>
            <a:p>
              <a:pPr algn="ctr"/>
              <a:endParaRPr lang="en-US" dirty="0">
                <a:solidFill>
                  <a:schemeClr val="accent6"/>
                </a:solidFill>
              </a:endParaRPr>
            </a:p>
            <a:p>
              <a:pPr algn="ctr"/>
              <a:endParaRPr lang="en-US" dirty="0" smtClean="0">
                <a:solidFill>
                  <a:schemeClr val="accent6"/>
                </a:solidFill>
              </a:endParaRPr>
            </a:p>
            <a:p>
              <a:pPr algn="ctr"/>
              <a:endParaRPr lang="en-US" dirty="0">
                <a:solidFill>
                  <a:schemeClr val="accent6"/>
                </a:solidFill>
              </a:endParaRP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44242"/>
              <a:ext cx="8280965" cy="1880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576197" y="5712606"/>
              <a:ext cx="11521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0-5 yrs</a:t>
              </a:r>
            </a:p>
            <a:p>
              <a:pPr algn="ctr"/>
              <a:r>
                <a:rPr lang="en-US" sz="1600" b="1" dirty="0" smtClean="0"/>
                <a:t>Early Childhood</a:t>
              </a:r>
              <a:endParaRPr lang="en-US" sz="16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761978" y="5712606"/>
              <a:ext cx="11521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14-18 yrs</a:t>
              </a:r>
            </a:p>
            <a:p>
              <a:pPr algn="ctr"/>
              <a:r>
                <a:rPr lang="en-US" sz="1600" b="1" dirty="0" smtClean="0"/>
                <a:t>High School</a:t>
              </a:r>
              <a:endParaRPr lang="en-US" sz="16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145890" y="5737658"/>
              <a:ext cx="11521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18-22 yrs</a:t>
              </a:r>
            </a:p>
            <a:p>
              <a:pPr algn="ctr"/>
              <a:r>
                <a:rPr lang="en-US" sz="1600" b="1" dirty="0" smtClean="0"/>
                <a:t>Post Secondary</a:t>
              </a:r>
              <a:endParaRPr lang="en-US" sz="16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534619" y="5733193"/>
              <a:ext cx="132115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Adulthood/Career</a:t>
              </a:r>
              <a:endParaRPr lang="en-US" sz="16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47689" y="5721728"/>
              <a:ext cx="115218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5-10 yrs</a:t>
              </a:r>
            </a:p>
            <a:p>
              <a:pPr algn="ctr"/>
              <a:r>
                <a:rPr lang="en-US" sz="1600" b="1" dirty="0" smtClean="0"/>
                <a:t>Elementary</a:t>
              </a:r>
              <a:endParaRPr lang="en-US" sz="16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317309" y="5720667"/>
              <a:ext cx="11521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10-14 yrs</a:t>
              </a:r>
            </a:p>
            <a:p>
              <a:pPr algn="ctr"/>
              <a:r>
                <a:rPr lang="en-US" sz="1600" b="1" dirty="0" smtClean="0"/>
                <a:t>Middle School</a:t>
              </a:r>
              <a:endParaRPr lang="en-US" sz="1600" b="1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SAY’s Focus – Whole Child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688" y="1371600"/>
            <a:ext cx="8229600" cy="3009442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b="1" dirty="0" smtClean="0"/>
              <a:t>Social &amp; Emotional Outcomes</a:t>
            </a:r>
          </a:p>
          <a:p>
            <a:pPr lvl="2"/>
            <a:r>
              <a:rPr lang="en-US" dirty="0" smtClean="0"/>
              <a:t>Belonging, Self-Efficacy, Executive Functioning</a:t>
            </a:r>
          </a:p>
          <a:p>
            <a:pPr lvl="1"/>
            <a:r>
              <a:rPr lang="en-US" b="1" dirty="0" smtClean="0"/>
              <a:t>Health &amp; Safety</a:t>
            </a:r>
          </a:p>
          <a:p>
            <a:pPr lvl="2"/>
            <a:r>
              <a:rPr lang="en-US" dirty="0" smtClean="0"/>
              <a:t>Mental &amp; Behavioral Health</a:t>
            </a:r>
          </a:p>
          <a:p>
            <a:pPr lvl="2"/>
            <a:r>
              <a:rPr lang="en-US" dirty="0" smtClean="0"/>
              <a:t>Secure Housing</a:t>
            </a:r>
          </a:p>
          <a:p>
            <a:pPr lvl="1"/>
            <a:r>
              <a:rPr lang="en-US" b="1" dirty="0" smtClean="0"/>
              <a:t>Academic/Cognitive</a:t>
            </a:r>
          </a:p>
          <a:p>
            <a:pPr lvl="2"/>
            <a:r>
              <a:rPr lang="en-US" dirty="0" smtClean="0"/>
              <a:t>K-readiness, 3</a:t>
            </a:r>
            <a:r>
              <a:rPr lang="en-US" baseline="30000" dirty="0" smtClean="0"/>
              <a:t>rd</a:t>
            </a:r>
            <a:r>
              <a:rPr lang="en-US" dirty="0" smtClean="0"/>
              <a:t> Grade Reading, 8</a:t>
            </a:r>
            <a:r>
              <a:rPr lang="en-US" baseline="30000" dirty="0" smtClean="0"/>
              <a:t>th</a:t>
            </a:r>
            <a:r>
              <a:rPr lang="en-US" dirty="0" smtClean="0"/>
              <a:t> Grade Math, Post-secondary Readiness, Career Readiness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61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SAY and </a:t>
            </a:r>
            <a:r>
              <a:rPr lang="en-US" dirty="0"/>
              <a:t>t</a:t>
            </a:r>
            <a:r>
              <a:rPr lang="en-US" dirty="0" smtClean="0"/>
              <a:t>he OPRFCF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21" y="4953000"/>
            <a:ext cx="4179924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45" y="1241802"/>
            <a:ext cx="4343400" cy="1729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696" y="3119178"/>
            <a:ext cx="5667375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360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SAY and the </a:t>
            </a:r>
            <a:r>
              <a:rPr lang="en-US" dirty="0"/>
              <a:t>Community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Current</a:t>
            </a:r>
          </a:p>
          <a:p>
            <a:pPr lvl="1"/>
            <a:r>
              <a:rPr lang="en-US" dirty="0"/>
              <a:t>School Districts</a:t>
            </a:r>
          </a:p>
          <a:p>
            <a:pPr lvl="1"/>
            <a:r>
              <a:rPr lang="en-US" dirty="0"/>
              <a:t>Colleges/Universities</a:t>
            </a:r>
          </a:p>
          <a:p>
            <a:pPr lvl="1"/>
            <a:r>
              <a:rPr lang="en-US" dirty="0"/>
              <a:t>Human Services Organizations</a:t>
            </a:r>
          </a:p>
          <a:p>
            <a:pPr lvl="1"/>
            <a:r>
              <a:rPr lang="en-US" dirty="0"/>
              <a:t>Taxing Bodies</a:t>
            </a:r>
          </a:p>
          <a:p>
            <a:pPr lvl="1"/>
            <a:r>
              <a:rPr lang="en-US" dirty="0"/>
              <a:t>Villages/Townships</a:t>
            </a:r>
          </a:p>
          <a:p>
            <a:pPr lvl="1"/>
            <a:r>
              <a:rPr lang="en-US" dirty="0"/>
              <a:t>Parent Organization</a:t>
            </a:r>
          </a:p>
          <a:p>
            <a:pPr lvl="1"/>
            <a:r>
              <a:rPr lang="en-US" dirty="0"/>
              <a:t>Community Advocacy </a:t>
            </a:r>
            <a:r>
              <a:rPr lang="en-US" dirty="0" smtClean="0"/>
              <a:t>Groups</a:t>
            </a:r>
          </a:p>
          <a:p>
            <a:pPr lvl="1"/>
            <a:r>
              <a:rPr lang="en-US" dirty="0" smtClean="0"/>
              <a:t>Chamber of Commerce</a:t>
            </a:r>
            <a:endParaRPr lang="en-US" dirty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371600"/>
            <a:ext cx="3276600" cy="2176094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505200"/>
            <a:ext cx="3149600" cy="2362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0" y="4896196"/>
            <a:ext cx="24384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36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SAY and the Community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Adding</a:t>
            </a:r>
          </a:p>
          <a:p>
            <a:pPr lvl="1"/>
            <a:r>
              <a:rPr lang="en-US" dirty="0"/>
              <a:t>Youth Groups</a:t>
            </a:r>
          </a:p>
          <a:p>
            <a:pPr lvl="1"/>
            <a:r>
              <a:rPr lang="en-US" dirty="0"/>
              <a:t>Faith-based Institutions</a:t>
            </a:r>
          </a:p>
          <a:p>
            <a:pPr lvl="1"/>
            <a:r>
              <a:rPr lang="en-US" dirty="0"/>
              <a:t>Businesses</a:t>
            </a:r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434625"/>
            <a:ext cx="3200400" cy="1803042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019771"/>
            <a:ext cx="2743200" cy="18364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179541"/>
            <a:ext cx="2667000" cy="20002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195031"/>
            <a:ext cx="1981200" cy="14859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71" y="4658764"/>
            <a:ext cx="1975111" cy="131674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282" y="4680931"/>
            <a:ext cx="2455718" cy="163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52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931</TotalTime>
  <Words>156</Words>
  <Application>Microsoft Office PowerPoint</Application>
  <PresentationFormat>On-screen Show (4:3)</PresentationFormat>
  <Paragraphs>60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Impact</vt:lpstr>
      <vt:lpstr>Times New Roman</vt:lpstr>
      <vt:lpstr>Verdana</vt:lpstr>
      <vt:lpstr>Default Theme</vt:lpstr>
      <vt:lpstr>Oak Park – River Forest Success of All Youth </vt:lpstr>
      <vt:lpstr>PowerPoint Presentation</vt:lpstr>
      <vt:lpstr>What is SAY?</vt:lpstr>
      <vt:lpstr>What is SAY Doing?</vt:lpstr>
      <vt:lpstr>What is SAY Doing? cont.</vt:lpstr>
      <vt:lpstr>SAY’s Focus – Whole Child</vt:lpstr>
      <vt:lpstr>SAY and the OPRFCF</vt:lpstr>
      <vt:lpstr>SAY and the Community</vt:lpstr>
      <vt:lpstr>SAY and the Community</vt:lpstr>
      <vt:lpstr>SAY’s Initiatives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Planning and Community Foundations</dc:title>
  <dc:creator>Linda Francis</dc:creator>
  <cp:lastModifiedBy>Dani Brink</cp:lastModifiedBy>
  <cp:revision>41</cp:revision>
  <dcterms:created xsi:type="dcterms:W3CDTF">2016-09-20T17:57:24Z</dcterms:created>
  <dcterms:modified xsi:type="dcterms:W3CDTF">2017-02-12T21:11:26Z</dcterms:modified>
</cp:coreProperties>
</file>